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5143500" cx="9144000"/>
  <p:notesSz cx="6858000" cy="9144000"/>
  <p:embeddedFontLst>
    <p:embeddedFont>
      <p:font typeface="Open Sans SemiBold"/>
      <p:regular r:id="rId38"/>
      <p:bold r:id="rId39"/>
      <p:italic r:id="rId40"/>
      <p:boldItalic r:id="rId41"/>
    </p:embeddedFont>
    <p:embeddedFont>
      <p:font typeface="Open Sans ExtraBold"/>
      <p:bold r:id="rId42"/>
      <p:boldItalic r:id="rId43"/>
    </p:embeddedFont>
    <p:embeddedFont>
      <p:font typeface="Spectral"/>
      <p:regular r:id="rId44"/>
      <p:bold r:id="rId45"/>
      <p:italic r:id="rId46"/>
      <p:boldItalic r:id="rId47"/>
    </p:embeddedFont>
    <p:embeddedFont>
      <p:font typeface="Open Sans Medium"/>
      <p:regular r:id="rId48"/>
      <p:bold r:id="rId49"/>
      <p:italic r:id="rId50"/>
      <p:boldItalic r:id="rId51"/>
    </p:embeddedFont>
    <p:embeddedFont>
      <p:font typeface="Helvetica Neue Light"/>
      <p:regular r:id="rId52"/>
      <p:bold r:id="rId53"/>
      <p:italic r:id="rId54"/>
      <p:boldItalic r:id="rId55"/>
    </p:embeddedFont>
    <p:embeddedFont>
      <p:font typeface="Open Sans Light"/>
      <p:regular r:id="rId56"/>
      <p:bold r:id="rId57"/>
      <p:italic r:id="rId58"/>
      <p:boldItalic r:id="rId59"/>
    </p:embeddedFont>
    <p:embeddedFont>
      <p:font typeface="Open Sans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CB06309-7A13-4B3E-A909-557227436173}">
  <a:tblStyle styleId="{ECB06309-7A13-4B3E-A909-55722743617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italic.fntdata"/><Relationship Id="rId42" Type="http://schemas.openxmlformats.org/officeDocument/2006/relationships/font" Target="fonts/OpenSansExtraBold-bold.fntdata"/><Relationship Id="rId41" Type="http://schemas.openxmlformats.org/officeDocument/2006/relationships/font" Target="fonts/OpenSansSemiBold-boldItalic.fntdata"/><Relationship Id="rId44" Type="http://schemas.openxmlformats.org/officeDocument/2006/relationships/font" Target="fonts/Spectral-regular.fntdata"/><Relationship Id="rId43" Type="http://schemas.openxmlformats.org/officeDocument/2006/relationships/font" Target="fonts/OpenSansExtraBold-boldItalic.fntdata"/><Relationship Id="rId46" Type="http://schemas.openxmlformats.org/officeDocument/2006/relationships/font" Target="fonts/Spectral-italic.fntdata"/><Relationship Id="rId45" Type="http://schemas.openxmlformats.org/officeDocument/2006/relationships/font" Target="fonts/Spectral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OpenSansMedium-regular.fntdata"/><Relationship Id="rId47" Type="http://schemas.openxmlformats.org/officeDocument/2006/relationships/font" Target="fonts/Spectral-boldItalic.fntdata"/><Relationship Id="rId49" Type="http://schemas.openxmlformats.org/officeDocument/2006/relationships/font" Target="fonts/OpenSansMedium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font" Target="fonts/OpenSansSemiBold-bold.fntdata"/><Relationship Id="rId38" Type="http://schemas.openxmlformats.org/officeDocument/2006/relationships/font" Target="fonts/OpenSansSemiBold-regular.fntdata"/><Relationship Id="rId62" Type="http://schemas.openxmlformats.org/officeDocument/2006/relationships/font" Target="fonts/OpenSans-italic.fntdata"/><Relationship Id="rId61" Type="http://schemas.openxmlformats.org/officeDocument/2006/relationships/font" Target="fonts/OpenSans-bold.fntdata"/><Relationship Id="rId20" Type="http://schemas.openxmlformats.org/officeDocument/2006/relationships/slide" Target="slides/slide14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OpenSans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OpenSansMedium-boldItalic.fntdata"/><Relationship Id="rId50" Type="http://schemas.openxmlformats.org/officeDocument/2006/relationships/font" Target="fonts/OpenSansMedium-italic.fntdata"/><Relationship Id="rId53" Type="http://schemas.openxmlformats.org/officeDocument/2006/relationships/font" Target="fonts/HelveticaNeueLight-bold.fntdata"/><Relationship Id="rId52" Type="http://schemas.openxmlformats.org/officeDocument/2006/relationships/font" Target="fonts/HelveticaNeueLight-regular.fntdata"/><Relationship Id="rId11" Type="http://schemas.openxmlformats.org/officeDocument/2006/relationships/slide" Target="slides/slide5.xml"/><Relationship Id="rId55" Type="http://schemas.openxmlformats.org/officeDocument/2006/relationships/font" Target="fonts/HelveticaNeueLight-boldItalic.fntdata"/><Relationship Id="rId10" Type="http://schemas.openxmlformats.org/officeDocument/2006/relationships/slide" Target="slides/slide4.xml"/><Relationship Id="rId54" Type="http://schemas.openxmlformats.org/officeDocument/2006/relationships/font" Target="fonts/HelveticaNeueLight-italic.fntdata"/><Relationship Id="rId13" Type="http://schemas.openxmlformats.org/officeDocument/2006/relationships/slide" Target="slides/slide7.xml"/><Relationship Id="rId57" Type="http://schemas.openxmlformats.org/officeDocument/2006/relationships/font" Target="fonts/OpenSansLight-bold.fntdata"/><Relationship Id="rId12" Type="http://schemas.openxmlformats.org/officeDocument/2006/relationships/slide" Target="slides/slide6.xml"/><Relationship Id="rId56" Type="http://schemas.openxmlformats.org/officeDocument/2006/relationships/font" Target="fonts/OpenSansLight-regular.fntdata"/><Relationship Id="rId15" Type="http://schemas.openxmlformats.org/officeDocument/2006/relationships/slide" Target="slides/slide9.xml"/><Relationship Id="rId59" Type="http://schemas.openxmlformats.org/officeDocument/2006/relationships/font" Target="fonts/OpenSansLight-boldItalic.fntdata"/><Relationship Id="rId14" Type="http://schemas.openxmlformats.org/officeDocument/2006/relationships/slide" Target="slides/slide8.xml"/><Relationship Id="rId58" Type="http://schemas.openxmlformats.org/officeDocument/2006/relationships/font" Target="fonts/OpenSansLight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" name="Google Shape;5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" name="Google Shape;5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Main title: 40 pt. Arial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br>
              <a:rPr lang="en-US"/>
            </a:br>
            <a:r>
              <a:rPr lang="en-US"/>
              <a:t>Presenter Name: 16 pt. Arial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Presenters Title: 16 pt. Arial Italic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df081d0989_0_5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df081d0989_0_5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df081d0989_0_5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2df081d0989_0_5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71da0c8dfd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71da0c8dfd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71da0c8dfd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271da0c8dfd_0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71da0c8dfd_0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271da0c8dfd_0_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71da0c8dfd_0_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271da0c8dfd_0_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71da0c8dfd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g271da0c8dfd_0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df2064d1e0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2df2064d1e0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df2064d1e0_0_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2df2064d1e0_0_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df081d0989_0_7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2df081d0989_0_7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df081d0989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2df081d0989_0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df081d0989_0_4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df081d0989_0_4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2df081d0989_0_46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df081d0989_0_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g2df081d0989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df081d0989_0_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2df081d0989_0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71da0c8dfd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271da0c8dfd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df2064d1e0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2df2064d1e0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df2064d1e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2df2064d1e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71da0c8dfd_0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271da0c8dfd_0_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df2064d1e0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2df2064d1e0_0_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71da0c8dfd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271da0c8dfd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df081d0989_0_15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2df081d0989_0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df081d0989_0_1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g2df081d0989_0_1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df2064d1e0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2df2064d1e0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df2064d1e0_0_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2df2064d1e0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df081d0989_0_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2df081d0989_0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f081d0989_0_1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df081d0989_0_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df081d0989_0_3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2df081d0989_0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df081d0989_0_3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df081d0989_0_3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df081d0989_0_40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2df081d0989_0_4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f081d0989_0_4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2df081d0989_0_4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B002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09800" y="895350"/>
            <a:ext cx="3429000" cy="306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_Plaid-Digital_FINAL-NEW.png" id="23" name="Google Shape;23;p2"/>
          <p:cNvPicPr preferRelativeResize="0"/>
          <p:nvPr/>
        </p:nvPicPr>
        <p:blipFill rotWithShape="1">
          <a:blip r:embed="rId3">
            <a:alphaModFix/>
          </a:blip>
          <a:srcRect b="1989" l="84737" r="4770" t="23988"/>
          <a:stretch/>
        </p:blipFill>
        <p:spPr>
          <a:xfrm>
            <a:off x="457200" y="0"/>
            <a:ext cx="7905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BB0027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" name="Google Shape;2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209800" y="895350"/>
            <a:ext cx="3429000" cy="3063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_Plaid-Digital_FINAL-NEW.png" id="26" name="Google Shape;26;p2"/>
          <p:cNvPicPr preferRelativeResize="0"/>
          <p:nvPr/>
        </p:nvPicPr>
        <p:blipFill rotWithShape="1">
          <a:blip r:embed="rId3">
            <a:alphaModFix/>
          </a:blip>
          <a:srcRect b="1989" l="84737" r="4770" t="23988"/>
          <a:stretch/>
        </p:blipFill>
        <p:spPr>
          <a:xfrm>
            <a:off x="457200" y="0"/>
            <a:ext cx="7905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">
  <p:cSld name="1 Column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457200" y="1200150"/>
            <a:ext cx="8229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200150"/>
            <a:ext cx="3962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727448" y="1212300"/>
            <a:ext cx="3959352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/>
          <p:nvPr>
            <p:ph type="title"/>
          </p:nvPr>
        </p:nvSpPr>
        <p:spPr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457200" y="1200150"/>
            <a:ext cx="2590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2" type="body"/>
          </p:nvPr>
        </p:nvSpPr>
        <p:spPr>
          <a:xfrm>
            <a:off x="3276600" y="1200150"/>
            <a:ext cx="2590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3" type="body"/>
          </p:nvPr>
        </p:nvSpPr>
        <p:spPr>
          <a:xfrm>
            <a:off x="6096000" y="1200150"/>
            <a:ext cx="2590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Column">
  <p:cSld name="4 Colum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" type="body"/>
          </p:nvPr>
        </p:nvSpPr>
        <p:spPr>
          <a:xfrm>
            <a:off x="457200" y="1200150"/>
            <a:ext cx="1905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5" name="Google Shape;45;p8"/>
          <p:cNvSpPr txBox="1"/>
          <p:nvPr>
            <p:ph idx="2" type="body"/>
          </p:nvPr>
        </p:nvSpPr>
        <p:spPr>
          <a:xfrm>
            <a:off x="2565400" y="1200150"/>
            <a:ext cx="1905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3" type="body"/>
          </p:nvPr>
        </p:nvSpPr>
        <p:spPr>
          <a:xfrm>
            <a:off x="4673600" y="1200150"/>
            <a:ext cx="1905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4" type="body"/>
          </p:nvPr>
        </p:nvSpPr>
        <p:spPr>
          <a:xfrm>
            <a:off x="6781800" y="1200150"/>
            <a:ext cx="1905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1pPr>
            <a:lvl2pPr indent="-354330" lvl="1" marL="9144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indent="-354330" lvl="2" marL="13716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3pPr>
            <a:lvl4pPr indent="-354330" lvl="3" marL="18288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4pPr>
            <a:lvl5pPr indent="-354329" lvl="4" marL="22860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80"/>
              <a:buChar char="–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_Plaid-Digital_FINAL-NEW.png" id="10" name="Google Shape;10;p1"/>
          <p:cNvPicPr preferRelativeResize="0"/>
          <p:nvPr/>
        </p:nvPicPr>
        <p:blipFill rotWithShape="1">
          <a:blip r:embed="rId1">
            <a:alphaModFix/>
          </a:blip>
          <a:srcRect b="2893" l="59550" r="39888" t="20875"/>
          <a:stretch/>
        </p:blipFill>
        <p:spPr>
          <a:xfrm rot="5400000">
            <a:off x="3798887" y="1046163"/>
            <a:ext cx="60325" cy="765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_Plaid-Digital_FINAL-NEW.png" id="11" name="Google Shape;11;p1"/>
          <p:cNvPicPr preferRelativeResize="0"/>
          <p:nvPr/>
        </p:nvPicPr>
        <p:blipFill rotWithShape="1">
          <a:blip r:embed="rId1">
            <a:alphaModFix/>
          </a:blip>
          <a:srcRect b="2893" l="59550" r="39888" t="20875"/>
          <a:stretch/>
        </p:blipFill>
        <p:spPr>
          <a:xfrm rot="5400000">
            <a:off x="3798887" y="1046163"/>
            <a:ext cx="60325" cy="76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type="title"/>
          </p:nvPr>
        </p:nvSpPr>
        <p:spPr>
          <a:xfrm>
            <a:off x="457200" y="36195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200" u="none" cap="none" strike="noStrike">
                <a:solidFill>
                  <a:schemeClr val="dk2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457200" y="1200150"/>
            <a:ext cx="82296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2639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26389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b="0" i="1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2638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26389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Font typeface="Arial"/>
              <a:buChar char="–"/>
              <a:defRPr b="0" i="1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72400" y="4248150"/>
            <a:ext cx="1154590" cy="7363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11073918" y="6400413"/>
            <a:ext cx="2798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1"/>
          <p:cNvSpPr txBox="1"/>
          <p:nvPr/>
        </p:nvSpPr>
        <p:spPr>
          <a:xfrm>
            <a:off x="11226318" y="6552813"/>
            <a:ext cx="2798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" name="Google Shape;17;p1"/>
          <p:cNvSpPr txBox="1"/>
          <p:nvPr/>
        </p:nvSpPr>
        <p:spPr>
          <a:xfrm>
            <a:off x="11378718" y="6705213"/>
            <a:ext cx="2798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" name="Google Shape;18;p1"/>
          <p:cNvSpPr txBox="1"/>
          <p:nvPr/>
        </p:nvSpPr>
        <p:spPr>
          <a:xfrm>
            <a:off x="11531118" y="6857613"/>
            <a:ext cx="279883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8534400" y="100340"/>
            <a:ext cx="506890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100" u="none" cap="none" strike="noStrike">
                <a:solidFill>
                  <a:srgbClr val="7F7F7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b="0" i="0" sz="1100" u="none" cap="none" strike="noStrike">
              <a:solidFill>
                <a:srgbClr val="7F7F7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arxiv.org/pdf/2311.06379" TargetMode="External"/><Relationship Id="rId4" Type="http://schemas.openxmlformats.org/officeDocument/2006/relationships/hyperlink" Target="https://github.com/simran-khanuja/demux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mailto:skhanuja@andrew.cmu.edu" TargetMode="External"/><Relationship Id="rId4" Type="http://schemas.openxmlformats.org/officeDocument/2006/relationships/hyperlink" Target="https://arxiv.org/pdf/2311.06379" TargetMode="External"/><Relationship Id="rId5" Type="http://schemas.openxmlformats.org/officeDocument/2006/relationships/hyperlink" Target="https://github.com/simran-khanuja/demux" TargetMode="External"/><Relationship Id="rId6" Type="http://schemas.openxmlformats.org/officeDocument/2006/relationships/image" Target="../media/image1.png"/><Relationship Id="rId7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hyperlink" Target="https://developers.google.com/ml-kit/language/identification/langid-suppor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hyperlink" Target="https://wals.info/languoid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Google Shape;53;p9"/>
          <p:cNvCxnSpPr/>
          <p:nvPr/>
        </p:nvCxnSpPr>
        <p:spPr>
          <a:xfrm>
            <a:off x="2209800" y="3486150"/>
            <a:ext cx="54864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" name="Google Shape;54;p9"/>
          <p:cNvSpPr txBox="1"/>
          <p:nvPr/>
        </p:nvSpPr>
        <p:spPr>
          <a:xfrm>
            <a:off x="2133600" y="2038350"/>
            <a:ext cx="5562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" lvl="0" marL="3175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DeMuX: Data-efficient Multilingual Learning</a:t>
            </a:r>
            <a:endParaRPr/>
          </a:p>
        </p:txBody>
      </p:sp>
      <p:sp>
        <p:nvSpPr>
          <p:cNvPr id="55" name="Google Shape;55;p9"/>
          <p:cNvSpPr txBox="1"/>
          <p:nvPr/>
        </p:nvSpPr>
        <p:spPr>
          <a:xfrm>
            <a:off x="2133600" y="3638550"/>
            <a:ext cx="52443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" lvl="0" marL="3175" rtl="0" algn="l">
              <a:spcBef>
                <a:spcPts val="320"/>
              </a:spcBef>
              <a:spcAft>
                <a:spcPts val="0"/>
              </a:spcAft>
              <a:buSzPts val="1100"/>
              <a:buNone/>
            </a:pP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Simran Khanuja, Srinivas Gowriraj, Lucio Dery, Graham Neubig</a:t>
            </a:r>
            <a:b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Paper: </a:t>
            </a:r>
            <a:r>
              <a:rPr lang="en-US" sz="16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https://arxiv.org/pdf/2311.06379</a:t>
            </a: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Code: </a:t>
            </a:r>
            <a:r>
              <a:rPr lang="en-US" sz="16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https://github.com/simran-khanuja/demux</a:t>
            </a:r>
            <a:endParaRPr sz="16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" name="Google Shape;56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8225" y="338350"/>
            <a:ext cx="742051" cy="74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/>
          <p:nvPr/>
        </p:nvSpPr>
        <p:spPr>
          <a:xfrm>
            <a:off x="8356963" y="0"/>
            <a:ext cx="69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Code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" name="Google Shape;5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67775" y="338374"/>
            <a:ext cx="742049" cy="74202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9"/>
          <p:cNvSpPr txBox="1"/>
          <p:nvPr/>
        </p:nvSpPr>
        <p:spPr>
          <a:xfrm>
            <a:off x="7492150" y="0"/>
            <a:ext cx="69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Paper</a:t>
            </a:r>
            <a:endParaRPr b="1" sz="13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1640600" y="886292"/>
            <a:ext cx="5197500" cy="4380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63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No Language Identification</a:t>
            </a:r>
            <a:endParaRPr sz="1000" u="sng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7" name="Google Shape;257;p18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Unlike past methods, DeMuX works with…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58" name="Google Shape;258;p18"/>
          <p:cNvSpPr txBox="1"/>
          <p:nvPr/>
        </p:nvSpPr>
        <p:spPr>
          <a:xfrm>
            <a:off x="6871300" y="818700"/>
            <a:ext cx="63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9" name="Google Shape;259;p18"/>
          <p:cNvSpPr/>
          <p:nvPr/>
        </p:nvSpPr>
        <p:spPr>
          <a:xfrm>
            <a:off x="1640600" y="1424906"/>
            <a:ext cx="5197500" cy="4380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63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No Linguistic feature information</a:t>
            </a:r>
            <a:endParaRPr sz="1000" u="sng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18"/>
          <p:cNvSpPr/>
          <p:nvPr/>
        </p:nvSpPr>
        <p:spPr>
          <a:xfrm>
            <a:off x="1640600" y="1963520"/>
            <a:ext cx="5197500" cy="4380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63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No past-model performances</a:t>
            </a:r>
            <a:endParaRPr sz="1000" u="sng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1" name="Google Shape;261;p18"/>
          <p:cNvSpPr/>
          <p:nvPr/>
        </p:nvSpPr>
        <p:spPr>
          <a:xfrm>
            <a:off x="1640600" y="2502135"/>
            <a:ext cx="5197500" cy="4380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63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Disjoint source and target sets</a:t>
            </a:r>
            <a:endParaRPr sz="1000" u="sng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2" name="Google Shape;262;p18"/>
          <p:cNvSpPr txBox="1"/>
          <p:nvPr/>
        </p:nvSpPr>
        <p:spPr>
          <a:xfrm>
            <a:off x="6871300" y="1357314"/>
            <a:ext cx="63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3" name="Google Shape;263;p18"/>
          <p:cNvSpPr txBox="1"/>
          <p:nvPr/>
        </p:nvSpPr>
        <p:spPr>
          <a:xfrm>
            <a:off x="6871300" y="1895929"/>
            <a:ext cx="63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18"/>
          <p:cNvSpPr txBox="1"/>
          <p:nvPr/>
        </p:nvSpPr>
        <p:spPr>
          <a:xfrm>
            <a:off x="6871300" y="2434543"/>
            <a:ext cx="632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5" name="Google Shape;265;p18"/>
          <p:cNvSpPr/>
          <p:nvPr/>
        </p:nvSpPr>
        <p:spPr>
          <a:xfrm>
            <a:off x="3075575" y="3142224"/>
            <a:ext cx="762178" cy="815850"/>
          </a:xfrm>
          <a:prstGeom prst="flowChartMagneticDisk">
            <a:avLst/>
          </a:prstGeom>
          <a:solidFill>
            <a:srgbClr val="EEEEEE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8"/>
          <p:cNvSpPr/>
          <p:nvPr/>
        </p:nvSpPr>
        <p:spPr>
          <a:xfrm>
            <a:off x="3101575" y="3690692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8"/>
          <p:cNvSpPr/>
          <p:nvPr/>
        </p:nvSpPr>
        <p:spPr>
          <a:xfrm>
            <a:off x="3412359" y="3590347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8"/>
          <p:cNvSpPr/>
          <p:nvPr/>
        </p:nvSpPr>
        <p:spPr>
          <a:xfrm>
            <a:off x="3392809" y="3740867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8"/>
          <p:cNvSpPr/>
          <p:nvPr/>
        </p:nvSpPr>
        <p:spPr>
          <a:xfrm>
            <a:off x="3620171" y="3806602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8"/>
          <p:cNvSpPr/>
          <p:nvPr/>
        </p:nvSpPr>
        <p:spPr>
          <a:xfrm>
            <a:off x="3128308" y="3574230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8"/>
          <p:cNvSpPr/>
          <p:nvPr/>
        </p:nvSpPr>
        <p:spPr>
          <a:xfrm>
            <a:off x="3165470" y="3791150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8"/>
          <p:cNvSpPr/>
          <p:nvPr/>
        </p:nvSpPr>
        <p:spPr>
          <a:xfrm>
            <a:off x="3689772" y="3457812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"/>
          <p:cNvSpPr/>
          <p:nvPr/>
        </p:nvSpPr>
        <p:spPr>
          <a:xfrm>
            <a:off x="3515583" y="3652718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8"/>
          <p:cNvSpPr/>
          <p:nvPr/>
        </p:nvSpPr>
        <p:spPr>
          <a:xfrm>
            <a:off x="3258949" y="3495537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8"/>
          <p:cNvSpPr/>
          <p:nvPr/>
        </p:nvSpPr>
        <p:spPr>
          <a:xfrm>
            <a:off x="3541795" y="3467637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8"/>
          <p:cNvSpPr/>
          <p:nvPr/>
        </p:nvSpPr>
        <p:spPr>
          <a:xfrm>
            <a:off x="3483002" y="3837800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8"/>
          <p:cNvSpPr/>
          <p:nvPr/>
        </p:nvSpPr>
        <p:spPr>
          <a:xfrm>
            <a:off x="3620776" y="3572390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8"/>
          <p:cNvSpPr/>
          <p:nvPr/>
        </p:nvSpPr>
        <p:spPr>
          <a:xfrm>
            <a:off x="3680084" y="3677132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8"/>
          <p:cNvSpPr/>
          <p:nvPr/>
        </p:nvSpPr>
        <p:spPr>
          <a:xfrm>
            <a:off x="3138128" y="3457848"/>
            <a:ext cx="108300" cy="88200"/>
          </a:xfrm>
          <a:prstGeom prst="mathMultiply">
            <a:avLst>
              <a:gd fmla="val 23520" name="adj1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8"/>
          <p:cNvSpPr/>
          <p:nvPr/>
        </p:nvSpPr>
        <p:spPr>
          <a:xfrm>
            <a:off x="3303699" y="3840341"/>
            <a:ext cx="101700" cy="83100"/>
          </a:xfrm>
          <a:prstGeom prst="mathMultiply">
            <a:avLst>
              <a:gd fmla="val 23520" name="adj1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8"/>
          <p:cNvSpPr/>
          <p:nvPr/>
        </p:nvSpPr>
        <p:spPr>
          <a:xfrm>
            <a:off x="3273461" y="3645888"/>
            <a:ext cx="101700" cy="83100"/>
          </a:xfrm>
          <a:prstGeom prst="mathMultiply">
            <a:avLst>
              <a:gd fmla="val 23520" name="adj1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8"/>
          <p:cNvSpPr/>
          <p:nvPr/>
        </p:nvSpPr>
        <p:spPr>
          <a:xfrm>
            <a:off x="3403498" y="3470188"/>
            <a:ext cx="101700" cy="83100"/>
          </a:xfrm>
          <a:prstGeom prst="mathMultiply">
            <a:avLst>
              <a:gd fmla="val 23520" name="adj1"/>
            </a:avLst>
          </a:prstGeom>
          <a:solidFill>
            <a:srgbClr val="434343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8"/>
          <p:cNvSpPr txBox="1"/>
          <p:nvPr/>
        </p:nvSpPr>
        <p:spPr>
          <a:xfrm>
            <a:off x="3026102" y="3127950"/>
            <a:ext cx="1022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latin typeface="Open Sans"/>
                <a:ea typeface="Open Sans"/>
                <a:cs typeface="Open Sans"/>
                <a:sym typeface="Open Sans"/>
              </a:rPr>
              <a:t>Target Data</a:t>
            </a:r>
            <a:endParaRPr b="1"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1347455" y="3413986"/>
            <a:ext cx="1448400" cy="1315800"/>
          </a:xfrm>
          <a:prstGeom prst="can">
            <a:avLst>
              <a:gd fmla="val 25000" name="adj"/>
            </a:avLst>
          </a:prstGeom>
          <a:solidFill>
            <a:srgbClr val="F3F3F3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8"/>
          <p:cNvSpPr/>
          <p:nvPr/>
        </p:nvSpPr>
        <p:spPr>
          <a:xfrm>
            <a:off x="1688703" y="403993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8"/>
          <p:cNvSpPr/>
          <p:nvPr/>
        </p:nvSpPr>
        <p:spPr>
          <a:xfrm>
            <a:off x="1915170" y="3818487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8"/>
          <p:cNvSpPr/>
          <p:nvPr/>
        </p:nvSpPr>
        <p:spPr>
          <a:xfrm>
            <a:off x="1851139" y="3737275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8"/>
          <p:cNvSpPr/>
          <p:nvPr/>
        </p:nvSpPr>
        <p:spPr>
          <a:xfrm>
            <a:off x="1714291" y="3767155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8"/>
          <p:cNvSpPr/>
          <p:nvPr/>
        </p:nvSpPr>
        <p:spPr>
          <a:xfrm>
            <a:off x="1792802" y="417113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8"/>
          <p:cNvSpPr/>
          <p:nvPr/>
        </p:nvSpPr>
        <p:spPr>
          <a:xfrm>
            <a:off x="1930188" y="425520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8"/>
          <p:cNvSpPr/>
          <p:nvPr/>
        </p:nvSpPr>
        <p:spPr>
          <a:xfrm>
            <a:off x="1405458" y="3973359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8"/>
          <p:cNvSpPr/>
          <p:nvPr/>
        </p:nvSpPr>
        <p:spPr>
          <a:xfrm>
            <a:off x="1688692" y="3957600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8"/>
          <p:cNvSpPr/>
          <p:nvPr/>
        </p:nvSpPr>
        <p:spPr>
          <a:xfrm>
            <a:off x="2050168" y="4014457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8"/>
          <p:cNvSpPr/>
          <p:nvPr/>
        </p:nvSpPr>
        <p:spPr>
          <a:xfrm>
            <a:off x="1893415" y="413893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8"/>
          <p:cNvSpPr/>
          <p:nvPr/>
        </p:nvSpPr>
        <p:spPr>
          <a:xfrm>
            <a:off x="2041314" y="373726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8"/>
          <p:cNvSpPr/>
          <p:nvPr/>
        </p:nvSpPr>
        <p:spPr>
          <a:xfrm>
            <a:off x="1667823" y="387527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8"/>
          <p:cNvSpPr/>
          <p:nvPr/>
        </p:nvSpPr>
        <p:spPr>
          <a:xfrm>
            <a:off x="1494460" y="3733790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8"/>
          <p:cNvSpPr/>
          <p:nvPr/>
        </p:nvSpPr>
        <p:spPr>
          <a:xfrm>
            <a:off x="1380170" y="3698097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8"/>
          <p:cNvSpPr/>
          <p:nvPr/>
        </p:nvSpPr>
        <p:spPr>
          <a:xfrm>
            <a:off x="1526257" y="397710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8"/>
          <p:cNvSpPr/>
          <p:nvPr/>
        </p:nvSpPr>
        <p:spPr>
          <a:xfrm>
            <a:off x="1475781" y="389174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18"/>
          <p:cNvSpPr/>
          <p:nvPr/>
        </p:nvSpPr>
        <p:spPr>
          <a:xfrm>
            <a:off x="1816843" y="4049841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8"/>
          <p:cNvSpPr/>
          <p:nvPr/>
        </p:nvSpPr>
        <p:spPr>
          <a:xfrm>
            <a:off x="1586723" y="4115105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8"/>
          <p:cNvSpPr/>
          <p:nvPr/>
        </p:nvSpPr>
        <p:spPr>
          <a:xfrm>
            <a:off x="1449673" y="4087400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8"/>
          <p:cNvSpPr/>
          <p:nvPr/>
        </p:nvSpPr>
        <p:spPr>
          <a:xfrm>
            <a:off x="1627565" y="4235769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8"/>
          <p:cNvSpPr/>
          <p:nvPr/>
        </p:nvSpPr>
        <p:spPr>
          <a:xfrm>
            <a:off x="1737960" y="441152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18"/>
          <p:cNvSpPr/>
          <p:nvPr/>
        </p:nvSpPr>
        <p:spPr>
          <a:xfrm>
            <a:off x="1951180" y="403993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8"/>
          <p:cNvSpPr/>
          <p:nvPr/>
        </p:nvSpPr>
        <p:spPr>
          <a:xfrm>
            <a:off x="1963531" y="3907299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18"/>
          <p:cNvSpPr/>
          <p:nvPr/>
        </p:nvSpPr>
        <p:spPr>
          <a:xfrm>
            <a:off x="1393163" y="3797810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"/>
          <p:cNvSpPr/>
          <p:nvPr/>
        </p:nvSpPr>
        <p:spPr>
          <a:xfrm>
            <a:off x="1577451" y="3737275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1869430" y="3957588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1776607" y="38752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2037862" y="41261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1778871" y="425520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1397000" y="4172813"/>
            <a:ext cx="510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2058765" y="3831174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2091570" y="3922810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8"/>
          <p:cNvSpPr/>
          <p:nvPr/>
        </p:nvSpPr>
        <p:spPr>
          <a:xfrm>
            <a:off x="1538619" y="4253119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1581153" y="3839087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8"/>
          <p:cNvSpPr/>
          <p:nvPr/>
        </p:nvSpPr>
        <p:spPr>
          <a:xfrm>
            <a:off x="1607480" y="4014469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1692167" y="4122266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1" name="Google Shape;321;p18"/>
          <p:cNvCxnSpPr>
            <a:stCxn id="284" idx="4"/>
            <a:endCxn id="322" idx="1"/>
          </p:cNvCxnSpPr>
          <p:nvPr/>
        </p:nvCxnSpPr>
        <p:spPr>
          <a:xfrm>
            <a:off x="2795855" y="4071886"/>
            <a:ext cx="2448300" cy="6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3" name="Google Shape;323;p18"/>
          <p:cNvSpPr txBox="1"/>
          <p:nvPr/>
        </p:nvSpPr>
        <p:spPr>
          <a:xfrm>
            <a:off x="1347463" y="3377688"/>
            <a:ext cx="144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Open Sans"/>
                <a:ea typeface="Open Sans"/>
                <a:cs typeface="Open Sans"/>
                <a:sym typeface="Open Sans"/>
              </a:rPr>
              <a:t>Source Data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18"/>
          <p:cNvSpPr/>
          <p:nvPr/>
        </p:nvSpPr>
        <p:spPr>
          <a:xfrm>
            <a:off x="2190262" y="42785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18"/>
          <p:cNvSpPr/>
          <p:nvPr/>
        </p:nvSpPr>
        <p:spPr>
          <a:xfrm>
            <a:off x="2122662" y="447043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18"/>
          <p:cNvSpPr/>
          <p:nvPr/>
        </p:nvSpPr>
        <p:spPr>
          <a:xfrm>
            <a:off x="2398037" y="45327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8"/>
          <p:cNvSpPr/>
          <p:nvPr/>
        </p:nvSpPr>
        <p:spPr>
          <a:xfrm>
            <a:off x="2493062" y="43331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8"/>
          <p:cNvSpPr/>
          <p:nvPr/>
        </p:nvSpPr>
        <p:spPr>
          <a:xfrm>
            <a:off x="2556962" y="413893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8"/>
          <p:cNvSpPr/>
          <p:nvPr/>
        </p:nvSpPr>
        <p:spPr>
          <a:xfrm>
            <a:off x="2416862" y="4100577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2297412" y="4115114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8"/>
          <p:cNvSpPr/>
          <p:nvPr/>
        </p:nvSpPr>
        <p:spPr>
          <a:xfrm>
            <a:off x="2202568" y="4166857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8"/>
          <p:cNvSpPr/>
          <p:nvPr/>
        </p:nvSpPr>
        <p:spPr>
          <a:xfrm>
            <a:off x="2354968" y="4319257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8"/>
          <p:cNvSpPr/>
          <p:nvPr/>
        </p:nvSpPr>
        <p:spPr>
          <a:xfrm>
            <a:off x="2507368" y="4471657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8"/>
          <p:cNvSpPr/>
          <p:nvPr/>
        </p:nvSpPr>
        <p:spPr>
          <a:xfrm>
            <a:off x="2651618" y="4397082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8"/>
          <p:cNvSpPr/>
          <p:nvPr/>
        </p:nvSpPr>
        <p:spPr>
          <a:xfrm>
            <a:off x="2297418" y="4470432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8"/>
          <p:cNvSpPr/>
          <p:nvPr/>
        </p:nvSpPr>
        <p:spPr>
          <a:xfrm>
            <a:off x="2413831" y="4611007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8"/>
          <p:cNvSpPr/>
          <p:nvPr/>
        </p:nvSpPr>
        <p:spPr>
          <a:xfrm>
            <a:off x="2217385" y="439029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8"/>
          <p:cNvSpPr/>
          <p:nvPr/>
        </p:nvSpPr>
        <p:spPr>
          <a:xfrm>
            <a:off x="2261425" y="455003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8"/>
          <p:cNvSpPr/>
          <p:nvPr/>
        </p:nvSpPr>
        <p:spPr>
          <a:xfrm>
            <a:off x="2493060" y="383852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8"/>
          <p:cNvSpPr/>
          <p:nvPr/>
        </p:nvSpPr>
        <p:spPr>
          <a:xfrm>
            <a:off x="1854373" y="455209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8"/>
          <p:cNvSpPr/>
          <p:nvPr/>
        </p:nvSpPr>
        <p:spPr>
          <a:xfrm>
            <a:off x="1977673" y="447049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18"/>
          <p:cNvSpPr/>
          <p:nvPr/>
        </p:nvSpPr>
        <p:spPr>
          <a:xfrm>
            <a:off x="1701973" y="455599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8"/>
          <p:cNvSpPr/>
          <p:nvPr/>
        </p:nvSpPr>
        <p:spPr>
          <a:xfrm>
            <a:off x="1854373" y="455209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8"/>
          <p:cNvSpPr/>
          <p:nvPr/>
        </p:nvSpPr>
        <p:spPr>
          <a:xfrm>
            <a:off x="2219585" y="391762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8"/>
          <p:cNvSpPr/>
          <p:nvPr/>
        </p:nvSpPr>
        <p:spPr>
          <a:xfrm>
            <a:off x="2082588" y="440760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8"/>
          <p:cNvSpPr/>
          <p:nvPr/>
        </p:nvSpPr>
        <p:spPr>
          <a:xfrm>
            <a:off x="2108213" y="4555978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8"/>
          <p:cNvSpPr/>
          <p:nvPr/>
        </p:nvSpPr>
        <p:spPr>
          <a:xfrm>
            <a:off x="2651613" y="3977128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18"/>
          <p:cNvSpPr/>
          <p:nvPr/>
        </p:nvSpPr>
        <p:spPr>
          <a:xfrm>
            <a:off x="2435601" y="3969541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18"/>
          <p:cNvSpPr/>
          <p:nvPr/>
        </p:nvSpPr>
        <p:spPr>
          <a:xfrm>
            <a:off x="2327601" y="3891728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8"/>
          <p:cNvSpPr/>
          <p:nvPr/>
        </p:nvSpPr>
        <p:spPr>
          <a:xfrm>
            <a:off x="2190262" y="42785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18"/>
          <p:cNvSpPr/>
          <p:nvPr/>
        </p:nvSpPr>
        <p:spPr>
          <a:xfrm>
            <a:off x="2588162" y="3822752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18"/>
          <p:cNvSpPr/>
          <p:nvPr/>
        </p:nvSpPr>
        <p:spPr>
          <a:xfrm>
            <a:off x="1857812" y="4457677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8"/>
          <p:cNvSpPr/>
          <p:nvPr/>
        </p:nvSpPr>
        <p:spPr>
          <a:xfrm>
            <a:off x="1577462" y="442033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8"/>
          <p:cNvSpPr/>
          <p:nvPr/>
        </p:nvSpPr>
        <p:spPr>
          <a:xfrm>
            <a:off x="2082588" y="440760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18"/>
          <p:cNvSpPr/>
          <p:nvPr/>
        </p:nvSpPr>
        <p:spPr>
          <a:xfrm>
            <a:off x="2204113" y="3792978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8"/>
          <p:cNvSpPr/>
          <p:nvPr/>
        </p:nvSpPr>
        <p:spPr>
          <a:xfrm>
            <a:off x="2543613" y="3988716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18"/>
          <p:cNvSpPr/>
          <p:nvPr/>
        </p:nvSpPr>
        <p:spPr>
          <a:xfrm>
            <a:off x="2348588" y="3780041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8"/>
          <p:cNvSpPr/>
          <p:nvPr/>
        </p:nvSpPr>
        <p:spPr>
          <a:xfrm>
            <a:off x="2094085" y="461107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8"/>
          <p:cNvSpPr/>
          <p:nvPr/>
        </p:nvSpPr>
        <p:spPr>
          <a:xfrm>
            <a:off x="1416973" y="442034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8"/>
          <p:cNvSpPr/>
          <p:nvPr/>
        </p:nvSpPr>
        <p:spPr>
          <a:xfrm>
            <a:off x="1549585" y="457574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8"/>
          <p:cNvSpPr/>
          <p:nvPr/>
        </p:nvSpPr>
        <p:spPr>
          <a:xfrm>
            <a:off x="1449673" y="428304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8"/>
          <p:cNvSpPr/>
          <p:nvPr/>
        </p:nvSpPr>
        <p:spPr>
          <a:xfrm>
            <a:off x="2575412" y="4289164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8"/>
          <p:cNvSpPr/>
          <p:nvPr/>
        </p:nvSpPr>
        <p:spPr>
          <a:xfrm>
            <a:off x="2655862" y="372563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8"/>
          <p:cNvSpPr/>
          <p:nvPr/>
        </p:nvSpPr>
        <p:spPr>
          <a:xfrm>
            <a:off x="2450337" y="42168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8"/>
          <p:cNvSpPr/>
          <p:nvPr/>
        </p:nvSpPr>
        <p:spPr>
          <a:xfrm>
            <a:off x="2167637" y="4098102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8"/>
          <p:cNvSpPr/>
          <p:nvPr/>
        </p:nvSpPr>
        <p:spPr>
          <a:xfrm>
            <a:off x="2502224" y="375343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2296876" y="4003428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8"/>
          <p:cNvSpPr/>
          <p:nvPr/>
        </p:nvSpPr>
        <p:spPr>
          <a:xfrm>
            <a:off x="2731976" y="4330266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8"/>
          <p:cNvSpPr/>
          <p:nvPr/>
        </p:nvSpPr>
        <p:spPr>
          <a:xfrm>
            <a:off x="2326438" y="4217191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8"/>
          <p:cNvSpPr/>
          <p:nvPr/>
        </p:nvSpPr>
        <p:spPr>
          <a:xfrm>
            <a:off x="2615613" y="4540416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8"/>
          <p:cNvSpPr/>
          <p:nvPr/>
        </p:nvSpPr>
        <p:spPr>
          <a:xfrm>
            <a:off x="2683251" y="3851391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18"/>
          <p:cNvSpPr/>
          <p:nvPr/>
        </p:nvSpPr>
        <p:spPr>
          <a:xfrm>
            <a:off x="2094085" y="461107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8"/>
          <p:cNvSpPr/>
          <p:nvPr/>
        </p:nvSpPr>
        <p:spPr>
          <a:xfrm>
            <a:off x="1910285" y="4351436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18"/>
          <p:cNvSpPr/>
          <p:nvPr/>
        </p:nvSpPr>
        <p:spPr>
          <a:xfrm>
            <a:off x="2676423" y="418712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8"/>
          <p:cNvSpPr/>
          <p:nvPr/>
        </p:nvSpPr>
        <p:spPr>
          <a:xfrm>
            <a:off x="2606373" y="4063836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18"/>
          <p:cNvSpPr/>
          <p:nvPr/>
        </p:nvSpPr>
        <p:spPr>
          <a:xfrm>
            <a:off x="2596960" y="4532798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18"/>
          <p:cNvSpPr/>
          <p:nvPr/>
        </p:nvSpPr>
        <p:spPr>
          <a:xfrm>
            <a:off x="2060224" y="426688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8"/>
          <p:cNvSpPr/>
          <p:nvPr/>
        </p:nvSpPr>
        <p:spPr>
          <a:xfrm>
            <a:off x="2472437" y="4402902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8"/>
          <p:cNvSpPr/>
          <p:nvPr/>
        </p:nvSpPr>
        <p:spPr>
          <a:xfrm>
            <a:off x="1636512" y="4503939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8"/>
          <p:cNvSpPr/>
          <p:nvPr/>
        </p:nvSpPr>
        <p:spPr>
          <a:xfrm>
            <a:off x="1483312" y="4529102"/>
            <a:ext cx="63900" cy="63900"/>
          </a:xfrm>
          <a:prstGeom prst="flowChartConnector">
            <a:avLst/>
          </a:prstGeom>
          <a:solidFill>
            <a:srgbClr val="4A86E8"/>
          </a:solidFill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8"/>
          <p:cNvSpPr/>
          <p:nvPr/>
        </p:nvSpPr>
        <p:spPr>
          <a:xfrm>
            <a:off x="1658738" y="4313091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8"/>
          <p:cNvSpPr/>
          <p:nvPr/>
        </p:nvSpPr>
        <p:spPr>
          <a:xfrm>
            <a:off x="2199001" y="4548178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18"/>
          <p:cNvSpPr/>
          <p:nvPr/>
        </p:nvSpPr>
        <p:spPr>
          <a:xfrm>
            <a:off x="1778176" y="462330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8"/>
          <p:cNvSpPr/>
          <p:nvPr/>
        </p:nvSpPr>
        <p:spPr>
          <a:xfrm>
            <a:off x="1974226" y="4572178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8"/>
          <p:cNvSpPr/>
          <p:nvPr/>
        </p:nvSpPr>
        <p:spPr>
          <a:xfrm>
            <a:off x="1497201" y="4391103"/>
            <a:ext cx="63900" cy="63900"/>
          </a:xfrm>
          <a:prstGeom prst="flowChartConnector">
            <a:avLst/>
          </a:prstGeom>
          <a:solidFill>
            <a:srgbClr val="09E00C"/>
          </a:solidFill>
          <a:ln cap="flat" cmpd="sng" w="9525">
            <a:solidFill>
              <a:srgbClr val="09E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5244025" y="3413975"/>
            <a:ext cx="706200" cy="1315800"/>
          </a:xfrm>
          <a:prstGeom prst="roundRect">
            <a:avLst>
              <a:gd fmla="val 16667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6" name="Google Shape;386;p18"/>
          <p:cNvCxnSpPr/>
          <p:nvPr/>
        </p:nvCxnSpPr>
        <p:spPr>
          <a:xfrm>
            <a:off x="5853724" y="4081640"/>
            <a:ext cx="369300" cy="3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87" name="Google Shape;387;p18"/>
          <p:cNvSpPr/>
          <p:nvPr/>
        </p:nvSpPr>
        <p:spPr>
          <a:xfrm>
            <a:off x="5287163" y="3332250"/>
            <a:ext cx="602700" cy="164100"/>
          </a:xfrm>
          <a:prstGeom prst="roundRect">
            <a:avLst>
              <a:gd fmla="val 16667" name="adj"/>
            </a:avLst>
          </a:prstGeom>
          <a:solidFill>
            <a:srgbClr val="B7B7B7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Models</a:t>
            </a:r>
            <a:endParaRPr sz="8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388" name="Google Shape;388;p18"/>
          <p:cNvSpPr/>
          <p:nvPr/>
        </p:nvSpPr>
        <p:spPr>
          <a:xfrm>
            <a:off x="5319672" y="3594545"/>
            <a:ext cx="528000" cy="2499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18"/>
          <p:cNvSpPr/>
          <p:nvPr/>
        </p:nvSpPr>
        <p:spPr>
          <a:xfrm>
            <a:off x="6231110" y="3867358"/>
            <a:ext cx="504000" cy="469800"/>
          </a:xfrm>
          <a:prstGeom prst="round2DiagRect">
            <a:avLst>
              <a:gd fmla="val 16667" name="adj1"/>
              <a:gd fmla="val 0" name="adj2"/>
            </a:avLst>
          </a:prstGeom>
          <a:solidFill>
            <a:srgbClr val="EEEEEE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18"/>
          <p:cNvSpPr/>
          <p:nvPr/>
        </p:nvSpPr>
        <p:spPr>
          <a:xfrm>
            <a:off x="6502149" y="4015123"/>
            <a:ext cx="63900" cy="63900"/>
          </a:xfrm>
          <a:prstGeom prst="flowChartConnector">
            <a:avLst/>
          </a:prstGeom>
          <a:solidFill>
            <a:srgbClr val="E6B8AF"/>
          </a:solidFill>
          <a:ln cap="flat" cmpd="sng" w="9525">
            <a:solidFill>
              <a:srgbClr val="E6B8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1" name="Google Shape;391;p18"/>
          <p:cNvGrpSpPr/>
          <p:nvPr/>
        </p:nvGrpSpPr>
        <p:grpSpPr>
          <a:xfrm>
            <a:off x="6273087" y="3913884"/>
            <a:ext cx="411970" cy="354705"/>
            <a:chOff x="7405395" y="1612275"/>
            <a:chExt cx="459480" cy="395611"/>
          </a:xfrm>
        </p:grpSpPr>
        <p:sp>
          <p:nvSpPr>
            <p:cNvPr id="392" name="Google Shape;392;p18"/>
            <p:cNvSpPr/>
            <p:nvPr/>
          </p:nvSpPr>
          <p:spPr>
            <a:xfrm>
              <a:off x="7604450" y="1612275"/>
              <a:ext cx="71400" cy="71400"/>
            </a:xfrm>
            <a:prstGeom prst="flowChartConnector">
              <a:avLst/>
            </a:prstGeom>
            <a:solidFill>
              <a:srgbClr val="4285F4"/>
            </a:solidFill>
            <a:ln cap="flat" cmpd="sng" w="9525">
              <a:solidFill>
                <a:srgbClr val="4285F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93" name="Google Shape;393;p18"/>
            <p:cNvGrpSpPr/>
            <p:nvPr/>
          </p:nvGrpSpPr>
          <p:grpSpPr>
            <a:xfrm>
              <a:off x="7405395" y="1793275"/>
              <a:ext cx="459480" cy="214611"/>
              <a:chOff x="7405395" y="1793275"/>
              <a:chExt cx="459480" cy="214611"/>
            </a:xfrm>
          </p:grpSpPr>
          <p:sp>
            <p:nvSpPr>
              <p:cNvPr id="394" name="Google Shape;394;p18"/>
              <p:cNvSpPr/>
              <p:nvPr/>
            </p:nvSpPr>
            <p:spPr>
              <a:xfrm>
                <a:off x="7531200" y="1825900"/>
                <a:ext cx="71400" cy="71400"/>
              </a:xfrm>
              <a:prstGeom prst="flowChartConnector">
                <a:avLst/>
              </a:prstGeom>
              <a:solidFill>
                <a:srgbClr val="4285F4"/>
              </a:solidFill>
              <a:ln cap="flat" cmpd="sng" w="9525">
                <a:solidFill>
                  <a:srgbClr val="4285F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18"/>
              <p:cNvSpPr/>
              <p:nvPr/>
            </p:nvSpPr>
            <p:spPr>
              <a:xfrm>
                <a:off x="7405395" y="1936486"/>
                <a:ext cx="71400" cy="71400"/>
              </a:xfrm>
              <a:prstGeom prst="flowChartConnector">
                <a:avLst/>
              </a:prstGeom>
              <a:solidFill>
                <a:srgbClr val="4285F4"/>
              </a:solidFill>
              <a:ln cap="flat" cmpd="sng" w="9525">
                <a:solidFill>
                  <a:srgbClr val="4285F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18"/>
              <p:cNvSpPr/>
              <p:nvPr/>
            </p:nvSpPr>
            <p:spPr>
              <a:xfrm>
                <a:off x="7793475" y="1793275"/>
                <a:ext cx="71400" cy="71400"/>
              </a:xfrm>
              <a:prstGeom prst="flowChartConnector">
                <a:avLst/>
              </a:prstGeom>
              <a:solidFill>
                <a:srgbClr val="4285F4"/>
              </a:solidFill>
              <a:ln cap="flat" cmpd="sng" w="9525">
                <a:solidFill>
                  <a:srgbClr val="4285F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7" name="Google Shape;397;p18"/>
          <p:cNvGrpSpPr/>
          <p:nvPr/>
        </p:nvGrpSpPr>
        <p:grpSpPr>
          <a:xfrm>
            <a:off x="6383407" y="3994029"/>
            <a:ext cx="298035" cy="249964"/>
            <a:chOff x="7528438" y="1701663"/>
            <a:chExt cx="332405" cy="278792"/>
          </a:xfrm>
        </p:grpSpPr>
        <p:sp>
          <p:nvSpPr>
            <p:cNvPr id="398" name="Google Shape;398;p18"/>
            <p:cNvSpPr/>
            <p:nvPr/>
          </p:nvSpPr>
          <p:spPr>
            <a:xfrm>
              <a:off x="7528438" y="1701663"/>
              <a:ext cx="71400" cy="71400"/>
            </a:xfrm>
            <a:prstGeom prst="flowChartConnector">
              <a:avLst/>
            </a:prstGeom>
            <a:solidFill>
              <a:srgbClr val="E6B8AF"/>
            </a:solidFill>
            <a:ln cap="flat" cmpd="sng" w="9525">
              <a:solidFill>
                <a:srgbClr val="E6B8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7789443" y="1909054"/>
              <a:ext cx="71400" cy="71400"/>
            </a:xfrm>
            <a:prstGeom prst="flowChartConnector">
              <a:avLst/>
            </a:prstGeom>
            <a:solidFill>
              <a:srgbClr val="E6B8AF"/>
            </a:solidFill>
            <a:ln cap="flat" cmpd="sng" w="9525">
              <a:solidFill>
                <a:srgbClr val="E6B8A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0" name="Google Shape;400;p18"/>
          <p:cNvGrpSpPr/>
          <p:nvPr/>
        </p:nvGrpSpPr>
        <p:grpSpPr>
          <a:xfrm>
            <a:off x="6264889" y="3925540"/>
            <a:ext cx="375561" cy="355905"/>
            <a:chOff x="7396251" y="1625275"/>
            <a:chExt cx="418872" cy="396950"/>
          </a:xfrm>
        </p:grpSpPr>
        <p:grpSp>
          <p:nvGrpSpPr>
            <p:cNvPr id="401" name="Google Shape;401;p18"/>
            <p:cNvGrpSpPr/>
            <p:nvPr/>
          </p:nvGrpSpPr>
          <p:grpSpPr>
            <a:xfrm>
              <a:off x="7396251" y="1625275"/>
              <a:ext cx="360024" cy="396950"/>
              <a:chOff x="7396251" y="1625275"/>
              <a:chExt cx="360024" cy="396950"/>
            </a:xfrm>
          </p:grpSpPr>
          <p:sp>
            <p:nvSpPr>
              <p:cNvPr id="402" name="Google Shape;402;p18"/>
              <p:cNvSpPr/>
              <p:nvPr/>
            </p:nvSpPr>
            <p:spPr>
              <a:xfrm>
                <a:off x="7543000" y="1950125"/>
                <a:ext cx="71400" cy="71400"/>
              </a:xfrm>
              <a:prstGeom prst="flowChartConnector">
                <a:avLst/>
              </a:prstGeom>
              <a:solidFill>
                <a:srgbClr val="09E00C"/>
              </a:solidFill>
              <a:ln cap="flat" cmpd="sng" w="9525">
                <a:solidFill>
                  <a:srgbClr val="09E00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18"/>
              <p:cNvSpPr/>
              <p:nvPr/>
            </p:nvSpPr>
            <p:spPr>
              <a:xfrm>
                <a:off x="7396251" y="1625275"/>
                <a:ext cx="71400" cy="71400"/>
              </a:xfrm>
              <a:prstGeom prst="flowChartConnector">
                <a:avLst/>
              </a:prstGeom>
              <a:solidFill>
                <a:srgbClr val="09E00C"/>
              </a:solidFill>
              <a:ln cap="flat" cmpd="sng" w="9525">
                <a:solidFill>
                  <a:srgbClr val="09E00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18"/>
              <p:cNvSpPr/>
              <p:nvPr/>
            </p:nvSpPr>
            <p:spPr>
              <a:xfrm>
                <a:off x="7684875" y="1950825"/>
                <a:ext cx="71400" cy="71400"/>
              </a:xfrm>
              <a:prstGeom prst="flowChartConnector">
                <a:avLst/>
              </a:prstGeom>
              <a:solidFill>
                <a:srgbClr val="09E00C"/>
              </a:solidFill>
              <a:ln cap="flat" cmpd="sng" w="9525">
                <a:solidFill>
                  <a:srgbClr val="09E00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18"/>
              <p:cNvSpPr/>
              <p:nvPr/>
            </p:nvSpPr>
            <p:spPr>
              <a:xfrm>
                <a:off x="7413963" y="1780870"/>
                <a:ext cx="71400" cy="71400"/>
              </a:xfrm>
              <a:prstGeom prst="flowChartConnector">
                <a:avLst/>
              </a:prstGeom>
              <a:solidFill>
                <a:srgbClr val="09E00C"/>
              </a:solidFill>
              <a:ln cap="flat" cmpd="sng" w="9525">
                <a:solidFill>
                  <a:srgbClr val="09E00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18"/>
              <p:cNvSpPr/>
              <p:nvPr/>
            </p:nvSpPr>
            <p:spPr>
              <a:xfrm>
                <a:off x="7648425" y="1837963"/>
                <a:ext cx="71400" cy="71400"/>
              </a:xfrm>
              <a:prstGeom prst="flowChartConnector">
                <a:avLst/>
              </a:prstGeom>
              <a:solidFill>
                <a:srgbClr val="09E00C"/>
              </a:solidFill>
              <a:ln cap="flat" cmpd="sng" w="9525">
                <a:solidFill>
                  <a:srgbClr val="09E00C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7" name="Google Shape;407;p18"/>
            <p:cNvSpPr/>
            <p:nvPr/>
          </p:nvSpPr>
          <p:spPr>
            <a:xfrm>
              <a:off x="7743723" y="1675550"/>
              <a:ext cx="71400" cy="71400"/>
            </a:xfrm>
            <a:prstGeom prst="flowChartConnector">
              <a:avLst/>
            </a:prstGeom>
            <a:solidFill>
              <a:srgbClr val="09E00C"/>
            </a:solidFill>
            <a:ln cap="flat" cmpd="sng" w="9525">
              <a:solidFill>
                <a:srgbClr val="09E00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08" name="Google Shape;408;p18"/>
          <p:cNvCxnSpPr>
            <a:stCxn id="389" idx="0"/>
          </p:cNvCxnSpPr>
          <p:nvPr/>
        </p:nvCxnSpPr>
        <p:spPr>
          <a:xfrm flipH="1" rot="10800000">
            <a:off x="6735110" y="3200158"/>
            <a:ext cx="316800" cy="902100"/>
          </a:xfrm>
          <a:prstGeom prst="bentConnector2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18"/>
          <p:cNvCxnSpPr/>
          <p:nvPr/>
        </p:nvCxnSpPr>
        <p:spPr>
          <a:xfrm rot="10800000">
            <a:off x="5586650" y="3201800"/>
            <a:ext cx="14652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18"/>
          <p:cNvCxnSpPr>
            <a:endCxn id="387" idx="0"/>
          </p:cNvCxnSpPr>
          <p:nvPr/>
        </p:nvCxnSpPr>
        <p:spPr>
          <a:xfrm>
            <a:off x="5588513" y="3196050"/>
            <a:ext cx="0" cy="13620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1" name="Google Shape;411;p18"/>
          <p:cNvSpPr txBox="1"/>
          <p:nvPr/>
        </p:nvSpPr>
        <p:spPr>
          <a:xfrm>
            <a:off x="6159261" y="3641950"/>
            <a:ext cx="66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>
                <a:latin typeface="Open Sans"/>
                <a:ea typeface="Open Sans"/>
                <a:cs typeface="Open Sans"/>
                <a:sym typeface="Open Sans"/>
              </a:rPr>
              <a:t>Labelling</a:t>
            </a:r>
            <a:endParaRPr b="1"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5319672" y="4360145"/>
            <a:ext cx="528000" cy="2499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3" name="Google Shape;413;p18"/>
          <p:cNvSpPr/>
          <p:nvPr/>
        </p:nvSpPr>
        <p:spPr>
          <a:xfrm>
            <a:off x="5319687" y="3977340"/>
            <a:ext cx="528000" cy="249900"/>
          </a:xfrm>
          <a:prstGeom prst="roundRect">
            <a:avLst>
              <a:gd fmla="val 16667" name="adj"/>
            </a:avLst>
          </a:prstGeom>
          <a:solidFill>
            <a:srgbClr val="CCCCCC"/>
          </a:solidFill>
          <a:ln cap="flat" cmpd="sng" w="2857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14" name="Google Shape;414;p18"/>
          <p:cNvCxnSpPr>
            <a:stCxn id="265" idx="3"/>
          </p:cNvCxnSpPr>
          <p:nvPr/>
        </p:nvCxnSpPr>
        <p:spPr>
          <a:xfrm flipH="1" rot="-5400000">
            <a:off x="3398914" y="4015824"/>
            <a:ext cx="1161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9"/>
          <p:cNvSpPr/>
          <p:nvPr/>
        </p:nvSpPr>
        <p:spPr>
          <a:xfrm>
            <a:off x="384350" y="1011325"/>
            <a:ext cx="7912500" cy="7449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Gives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exact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points</a:t>
            </a: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to label from across multiple languages, instead of choosing a few best transfer languages</a:t>
            </a:r>
            <a:endParaRPr sz="1600" u="sng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0" name="Google Shape;420;p19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Some other benefits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21" name="Google Shape;421;p19"/>
          <p:cNvSpPr/>
          <p:nvPr/>
        </p:nvSpPr>
        <p:spPr>
          <a:xfrm>
            <a:off x="384350" y="1933075"/>
            <a:ext cx="7912500" cy="7449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Selected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differs across tasks</a:t>
            </a: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for the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same target</a:t>
            </a: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language, providing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insights</a:t>
            </a: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into task-specific cross-lingual transfer</a:t>
            </a:r>
            <a:endParaRPr sz="16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22" name="Google Shape;422;p19"/>
          <p:cNvSpPr/>
          <p:nvPr/>
        </p:nvSpPr>
        <p:spPr>
          <a:xfrm>
            <a:off x="442900" y="2949250"/>
            <a:ext cx="7912500" cy="451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Works with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multiple target language pools</a:t>
            </a:r>
            <a:endParaRPr sz="1600" u="sng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3" name="Google Shape;423;p19"/>
          <p:cNvSpPr/>
          <p:nvPr/>
        </p:nvSpPr>
        <p:spPr>
          <a:xfrm>
            <a:off x="459550" y="3680375"/>
            <a:ext cx="7879200" cy="451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Works with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very limited annotation</a:t>
            </a: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budget</a:t>
            </a: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(10-50 samples)</a:t>
            </a:r>
            <a:endParaRPr sz="1600" u="sng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/>
          <p:nvPr/>
        </p:nvSpPr>
        <p:spPr>
          <a:xfrm>
            <a:off x="311700" y="438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29" name="Google Shape;429;p20"/>
          <p:cNvSpPr txBox="1"/>
          <p:nvPr/>
        </p:nvSpPr>
        <p:spPr>
          <a:xfrm>
            <a:off x="311700" y="766750"/>
            <a:ext cx="8520600" cy="36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Open Sans"/>
              <a:buChar char="●"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Given the lack of annotated data in non-English languages, most works previously focused on zero-shot cross lingual transfer from English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Open Sans"/>
              <a:buChar char="●"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[</a:t>
            </a:r>
            <a:r>
              <a:rPr i="1" lang="en-US" sz="1500" u="sng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Lauscher et. al</a:t>
            </a: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]: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Open Sans"/>
              <a:buChar char="○"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Transfer performance is a reflection of source languages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Spectral"/>
              <a:buChar char="○"/>
            </a:pPr>
            <a:r>
              <a:rPr lang="en-US" sz="15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Small amounts of in-language training data gives huge boosts in performance</a:t>
            </a:r>
            <a:endParaRPr sz="15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0" name="Google Shape;4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425" y="1775875"/>
            <a:ext cx="4557025" cy="11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2999" y="1532586"/>
            <a:ext cx="2848975" cy="15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0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Background on multilingual fine-tuning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1"/>
          <p:cNvSpPr txBox="1"/>
          <p:nvPr/>
        </p:nvSpPr>
        <p:spPr>
          <a:xfrm>
            <a:off x="311700" y="766750"/>
            <a:ext cx="8520600" cy="38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pen Sans Light"/>
              <a:buChar char="●"/>
            </a:pP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Inform annotation efforts by using model representations</a:t>
            </a:r>
            <a:endParaRPr sz="16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pen Sans Light"/>
              <a:buChar char="●"/>
            </a:pPr>
            <a:r>
              <a:rPr lang="en-US" sz="16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Two major considerations</a:t>
            </a:r>
            <a:r>
              <a:rPr lang="en-US" sz="16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for data selection :</a:t>
            </a:r>
            <a:endParaRPr sz="16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Light"/>
              <a:buChar char="○"/>
            </a:pPr>
            <a:r>
              <a:rPr i="1" lang="en-US" sz="1200" u="sng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Diversity</a:t>
            </a:r>
            <a:endParaRPr i="1" sz="1200" u="sng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Light"/>
              <a:buChar char="■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[In-domain target]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Diverse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representation of source </a:t>
            </a:r>
            <a:endParaRPr sz="12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Light"/>
              <a:buChar char="●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[OOD]: 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+ Selecting points that are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close to target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points</a:t>
            </a:r>
            <a:endParaRPr sz="12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Light"/>
              <a:buChar char="○"/>
            </a:pPr>
            <a:r>
              <a:rPr i="1" lang="en-US" sz="1200" u="sng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Uncertainty</a:t>
            </a:r>
            <a:endParaRPr i="1" sz="1200" u="sng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Light"/>
              <a:buChar char="■"/>
            </a:pP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Selecting the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most uncertain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points in each AL round increases robustness of decision boundary	</a:t>
            </a:r>
            <a:endParaRPr sz="12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Light"/>
              <a:buChar char="○"/>
            </a:pPr>
            <a:r>
              <a:rPr i="1" lang="en-US" sz="1200" u="sng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Hybrid</a:t>
            </a:r>
            <a:endParaRPr i="1" sz="1200" u="sng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2" marL="13716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200"/>
              <a:buFont typeface="Open Sans Light"/>
              <a:buChar char="■"/>
            </a:pP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An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“optimal” combination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the two</a:t>
            </a:r>
            <a:endParaRPr sz="1200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38" name="Google Shape;438;p21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Background on active learning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2"/>
          <p:cNvSpPr txBox="1"/>
          <p:nvPr/>
        </p:nvSpPr>
        <p:spPr>
          <a:xfrm>
            <a:off x="311700" y="438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444" name="Google Shape;4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00" y="858400"/>
            <a:ext cx="2892273" cy="22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9225" y="822425"/>
            <a:ext cx="3017329" cy="231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4763" y="822425"/>
            <a:ext cx="2994473" cy="231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22"/>
          <p:cNvSpPr txBox="1"/>
          <p:nvPr/>
        </p:nvSpPr>
        <p:spPr>
          <a:xfrm>
            <a:off x="424000" y="3223075"/>
            <a:ext cx="2578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latin typeface="Open Sans"/>
                <a:ea typeface="Open Sans"/>
                <a:cs typeface="Open Sans"/>
                <a:sym typeface="Open Sans"/>
              </a:rPr>
              <a:t>Average Distance</a:t>
            </a:r>
            <a:br>
              <a:rPr i="1" lang="en-US" u="sng">
                <a:latin typeface="Open Sans"/>
                <a:ea typeface="Open Sans"/>
                <a:cs typeface="Open Sans"/>
                <a:sym typeface="Open Sans"/>
              </a:rPr>
            </a:br>
            <a:endParaRPr i="1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Open Sans"/>
                <a:ea typeface="Open Sans"/>
                <a:cs typeface="Open Sans"/>
                <a:sym typeface="Open Sans"/>
              </a:rPr>
              <a:t>Representation based strategy that picks points having a minimum average distance w/ the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Open Sans"/>
                <a:ea typeface="Open Sans"/>
                <a:cs typeface="Open Sans"/>
                <a:sym typeface="Open Sans"/>
              </a:rPr>
              <a:t>unlabelled target pool.</a:t>
            </a:r>
            <a:endParaRPr i="1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22"/>
          <p:cNvSpPr txBox="1"/>
          <p:nvPr/>
        </p:nvSpPr>
        <p:spPr>
          <a:xfrm>
            <a:off x="3343275" y="3259075"/>
            <a:ext cx="26343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latin typeface="Open Sans"/>
                <a:ea typeface="Open Sans"/>
                <a:cs typeface="Open Sans"/>
                <a:sym typeface="Open Sans"/>
              </a:rPr>
              <a:t>Uncertainty</a:t>
            </a:r>
            <a:endParaRPr i="1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i="1" lang="en-US" u="sng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100">
                <a:latin typeface="Open Sans"/>
                <a:ea typeface="Open Sans"/>
                <a:cs typeface="Open Sans"/>
                <a:sym typeface="Open Sans"/>
              </a:rPr>
              <a:t>Chooses points that the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Open Sans"/>
                <a:ea typeface="Open Sans"/>
                <a:cs typeface="Open Sans"/>
                <a:sym typeface="Open Sans"/>
              </a:rPr>
              <a:t>model would potentially misclassify in the current AL iteration.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 u="sng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449" name="Google Shape;449;p22"/>
          <p:cNvSpPr txBox="1"/>
          <p:nvPr/>
        </p:nvSpPr>
        <p:spPr>
          <a:xfrm>
            <a:off x="6318050" y="3251700"/>
            <a:ext cx="263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u="sng">
                <a:latin typeface="Open Sans"/>
                <a:ea typeface="Open Sans"/>
                <a:cs typeface="Open Sans"/>
                <a:sym typeface="Open Sans"/>
              </a:rPr>
              <a:t>KNN- Uncertainty</a:t>
            </a:r>
            <a:br>
              <a:rPr i="1" lang="en-US" u="sng">
                <a:latin typeface="Open Sans"/>
                <a:ea typeface="Open Sans"/>
                <a:cs typeface="Open Sans"/>
                <a:sym typeface="Open Sans"/>
              </a:rPr>
            </a:br>
            <a:br>
              <a:rPr i="1" lang="en-US" u="sng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100">
                <a:latin typeface="Open Sans"/>
                <a:ea typeface="Open Sans"/>
                <a:cs typeface="Open Sans"/>
                <a:sym typeface="Open Sans"/>
              </a:rPr>
              <a:t>Select the most uncertain points from the union of top-k neighbors 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22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9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Visualization of strategies</a:t>
            </a:r>
            <a:r>
              <a:rPr lang="en-US" sz="29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: 3-label classification</a:t>
            </a:r>
            <a:endParaRPr sz="29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3"/>
          <p:cNvSpPr txBox="1"/>
          <p:nvPr/>
        </p:nvSpPr>
        <p:spPr>
          <a:xfrm>
            <a:off x="311700" y="438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56" name="Google Shape;456;p23"/>
          <p:cNvSpPr txBox="1"/>
          <p:nvPr/>
        </p:nvSpPr>
        <p:spPr>
          <a:xfrm>
            <a:off x="416425" y="856700"/>
            <a:ext cx="79518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Q1)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>
                <a:latin typeface="Open Sans Light"/>
                <a:ea typeface="Open Sans Light"/>
                <a:cs typeface="Open Sans Light"/>
                <a:sym typeface="Open Sans Light"/>
              </a:rPr>
              <a:t>Does DeMuX benefit </a:t>
            </a:r>
            <a:r>
              <a:rPr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tasks with</a:t>
            </a:r>
            <a:r>
              <a:rPr lang="en-US" sz="13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varying complexity</a:t>
            </a:r>
            <a:r>
              <a:rPr lang="en-US" sz="1300">
                <a:latin typeface="Open Sans Light"/>
                <a:ea typeface="Open Sans Light"/>
                <a:cs typeface="Open Sans Light"/>
                <a:sym typeface="Open Sans Light"/>
              </a:rPr>
              <a:t>? Which </a:t>
            </a:r>
            <a:r>
              <a:rPr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strategies</a:t>
            </a:r>
            <a:r>
              <a:rPr lang="en-US" sz="1300">
                <a:latin typeface="Open Sans Light"/>
                <a:ea typeface="Open Sans Light"/>
                <a:cs typeface="Open Sans Light"/>
                <a:sym typeface="Open Sans Light"/>
              </a:rPr>
              <a:t> work well across different task types? </a:t>
            </a:r>
            <a:endParaRPr sz="800">
              <a:solidFill>
                <a:srgbClr val="666666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Q2)</a:t>
            </a:r>
            <a:r>
              <a:rPr lang="en-US" sz="1300">
                <a:latin typeface="Open Sans Light"/>
                <a:ea typeface="Open Sans Light"/>
                <a:cs typeface="Open Sans Light"/>
                <a:sym typeface="Open Sans Light"/>
              </a:rPr>
              <a:t> How well does DeMuX perform across a </a:t>
            </a:r>
            <a:r>
              <a:rPr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varied set of target</a:t>
            </a:r>
            <a:r>
              <a:rPr lang="en-US" sz="1300">
                <a:latin typeface="Open Sans Light"/>
                <a:ea typeface="Open Sans Light"/>
                <a:cs typeface="Open Sans Light"/>
                <a:sym typeface="Open Sans Light"/>
              </a:rPr>
              <a:t> languages? Can it benefit </a:t>
            </a:r>
            <a:r>
              <a:rPr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multilingual target pools</a:t>
            </a:r>
            <a:r>
              <a:rPr lang="en-US" sz="1300">
                <a:latin typeface="Open Sans Light"/>
                <a:ea typeface="Open Sans Light"/>
                <a:cs typeface="Open Sans Light"/>
                <a:sym typeface="Open Sans Light"/>
              </a:rPr>
              <a:t> as well?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Q3) </a:t>
            </a:r>
            <a:r>
              <a:rPr lang="en-US"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How do the benefits of DeMuX vary across </a:t>
            </a:r>
            <a:r>
              <a:rPr lang="en-US" sz="13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different multilingual LMs</a:t>
            </a:r>
            <a:r>
              <a:rPr lang="en-US" sz="13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23"/>
          <p:cNvSpPr txBox="1"/>
          <p:nvPr/>
        </p:nvSpPr>
        <p:spPr>
          <a:xfrm>
            <a:off x="311700" y="284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Setup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graphicFrame>
        <p:nvGraphicFramePr>
          <p:cNvPr id="458" name="Google Shape;458;p23"/>
          <p:cNvGraphicFramePr/>
          <p:nvPr/>
        </p:nvGraphicFramePr>
        <p:xfrm>
          <a:off x="509738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{ECB06309-7A13-4B3E-A909-557227436173}</a:tableStyleId>
              </a:tblPr>
              <a:tblGrid>
                <a:gridCol w="594625"/>
                <a:gridCol w="739675"/>
                <a:gridCol w="762375"/>
                <a:gridCol w="699900"/>
                <a:gridCol w="1390025"/>
                <a:gridCol w="2936675"/>
              </a:tblGrid>
              <a:tr h="304725">
                <a:tc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Dataset</a:t>
                      </a:r>
                      <a:endParaRPr b="1"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Single Target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Multi-Target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064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High-perf.</a:t>
                      </a:r>
                      <a:endParaRPr b="1"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Mid-perf.</a:t>
                      </a:r>
                      <a:endParaRPr b="1"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Low-perf.</a:t>
                      </a:r>
                      <a:endParaRPr b="1"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Geo Pool</a:t>
                      </a:r>
                      <a:endParaRPr b="1"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Low-Performing Pool</a:t>
                      </a:r>
                      <a:endParaRPr b="1"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UDPOS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French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Turkish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Urdu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Telugu, Marathi, Urdu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Arabic, Hebrew, Japanese, Korean, Chinese, Persian, Tamil, Vietnamese, Urdu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NER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French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Turkish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Urdu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Indonesian, Malay, Vietnamese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Arabic, Indonesian, Malay, Hebrew, Japanese, Kazakh, Malay, Tamil, Telugu, Thai, Yoruba, Chinese, Urdu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6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XNLI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French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Turkish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Urdu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Bulgarian, Greek, Turkish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Arabic, Thai, Swahili, Urdu, Hindi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4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TyDiQA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Finnish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Arabic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Bengali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Bengali, Telugu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Swahili, Bengali, Korean</a:t>
                      </a:r>
                      <a:endParaRPr sz="8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59" name="Google Shape;45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53025" y="35884900"/>
            <a:ext cx="3199299" cy="572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4"/>
          <p:cNvSpPr txBox="1"/>
          <p:nvPr/>
        </p:nvSpPr>
        <p:spPr>
          <a:xfrm>
            <a:off x="277625" y="24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Overall takeaways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65" name="Google Shape;465;p24"/>
          <p:cNvSpPr txBox="1"/>
          <p:nvPr/>
        </p:nvSpPr>
        <p:spPr>
          <a:xfrm>
            <a:off x="409250" y="912000"/>
            <a:ext cx="8017800" cy="3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Q1)</a:t>
            </a: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 How does DeMuX </a:t>
            </a: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perform overall?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17500" lvl="0" marL="914400" rtl="0" algn="l">
              <a:spcBef>
                <a:spcPts val="200"/>
              </a:spcBef>
              <a:spcAft>
                <a:spcPts val="0"/>
              </a:spcAft>
              <a:buSzPts val="1400"/>
              <a:buFont typeface="Open Sans"/>
              <a:buChar char="-"/>
            </a:pP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beats best performing baselines in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84%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of the cases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Q2) </a:t>
            </a: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How does 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DeMuX</a:t>
            </a: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 fare on </a:t>
            </a: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multilingual target pools</a:t>
            </a: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?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gains over baseline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but smaller on average than single target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 SemiBold"/>
                <a:ea typeface="Open Sans SemiBold"/>
                <a:cs typeface="Open Sans SemiBold"/>
                <a:sym typeface="Open Sans SemiBold"/>
              </a:rPr>
              <a:t>Q3)</a:t>
            </a:r>
            <a:r>
              <a:rPr lang="en-US">
                <a:latin typeface="Open Sans Light"/>
                <a:ea typeface="Open Sans Light"/>
                <a:cs typeface="Open Sans Light"/>
                <a:sym typeface="Open Sans Light"/>
              </a:rPr>
              <a:t> Does the model select data from the same languages across tasks?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No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eg.: for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Urdu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data chosen from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Hindi for NLI/POS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; and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Farsi/Arabic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(script similarity) for 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NER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Q4) 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Which </a:t>
            </a: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strategies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work well across different task types?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Token-level: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KNN-UNCERTAINTY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12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17500" lvl="0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Sequence-level: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AVERAGE-DIST and UNCERTAINTY</a:t>
            </a: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12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-317500" lvl="0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Question Answering: 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UNCERTAINTY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5"/>
          <p:cNvSpPr txBox="1"/>
          <p:nvPr/>
        </p:nvSpPr>
        <p:spPr>
          <a:xfrm>
            <a:off x="277625" y="24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Overall takeaways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71" name="Google Shape;471;p25"/>
          <p:cNvSpPr txBox="1"/>
          <p:nvPr/>
        </p:nvSpPr>
        <p:spPr>
          <a:xfrm>
            <a:off x="409250" y="1267150"/>
            <a:ext cx="8017800" cy="3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Q5)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What is the </a:t>
            </a: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minimum budget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for which we can observe gains in </a:t>
            </a: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one AL round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?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-"/>
            </a:pPr>
            <a:r>
              <a:rPr lang="en-US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Gains of up to </a:t>
            </a:r>
            <a:r>
              <a:rPr lang="en-US" sz="1200">
                <a:solidFill>
                  <a:srgbClr val="66666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8-11 F1 points</a:t>
            </a:r>
            <a:r>
              <a:rPr lang="en-US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for token-level tasks, and </a:t>
            </a:r>
            <a:r>
              <a:rPr lang="en-US" sz="1200">
                <a:solidFill>
                  <a:srgbClr val="66666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2-5 F1 points</a:t>
            </a:r>
            <a:r>
              <a:rPr lang="en-US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for NLI and QA</a:t>
            </a:r>
            <a:endParaRPr sz="12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0" marL="9144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 Light"/>
              <a:buChar char="-"/>
            </a:pPr>
            <a:r>
              <a:rPr lang="en-US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Gains diminish as the budget increases</a:t>
            </a:r>
            <a:endParaRPr sz="12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9144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Q6)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Do the </a:t>
            </a: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selected data points matter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or does </a:t>
            </a:r>
            <a:r>
              <a:rPr lang="en-US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following the language distribution</a:t>
            </a:r>
            <a:r>
              <a:rPr lang="en-US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suffice?</a:t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17500" lvl="0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-"/>
            </a:pPr>
            <a:r>
              <a:rPr lang="en-US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performance declines </a:t>
            </a:r>
            <a:r>
              <a:rPr lang="en-US" sz="1200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when you replace selected data points with random data points while following the language distribution of selected points.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For detailed results on all tasks and models, please refer to the paper!</a:t>
            </a:r>
            <a:endParaRPr sz="15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9144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6"/>
          <p:cNvSpPr txBox="1"/>
          <p:nvPr/>
        </p:nvSpPr>
        <p:spPr>
          <a:xfrm>
            <a:off x="277625" y="24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Detailed Results – multiple budgets, one round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477" name="Google Shape;477;p26"/>
          <p:cNvPicPr preferRelativeResize="0"/>
          <p:nvPr/>
        </p:nvPicPr>
        <p:blipFill rotWithShape="1">
          <a:blip r:embed="rId3">
            <a:alphaModFix/>
          </a:blip>
          <a:srcRect b="0" l="0" r="2496" t="0"/>
          <a:stretch/>
        </p:blipFill>
        <p:spPr>
          <a:xfrm>
            <a:off x="1164950" y="821150"/>
            <a:ext cx="6601400" cy="370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7"/>
          <p:cNvSpPr txBox="1"/>
          <p:nvPr/>
        </p:nvSpPr>
        <p:spPr>
          <a:xfrm>
            <a:off x="275925" y="130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Bonus (post-submission)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483" name="Google Shape;483;p27"/>
          <p:cNvSpPr/>
          <p:nvPr/>
        </p:nvSpPr>
        <p:spPr>
          <a:xfrm>
            <a:off x="726275" y="886300"/>
            <a:ext cx="7450200" cy="4380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Extension to </a:t>
            </a:r>
            <a:r>
              <a:rPr lang="en-US" sz="15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generation</a:t>
            </a:r>
            <a: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tasks like MT (supported in github repo)</a:t>
            </a:r>
            <a:endParaRPr sz="800" u="sng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484" name="Google Shape;484;p27"/>
          <p:cNvSpPr/>
          <p:nvPr/>
        </p:nvSpPr>
        <p:spPr>
          <a:xfrm>
            <a:off x="726175" y="1507325"/>
            <a:ext cx="7450200" cy="27096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Test on languages </a:t>
            </a:r>
            <a:r>
              <a:rPr lang="en-US" sz="15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unseen in pre-training</a:t>
            </a:r>
            <a: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yield </a:t>
            </a:r>
            <a: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positive</a:t>
            </a:r>
            <a: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results</a:t>
            </a:r>
            <a:endParaRPr sz="1563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</a:br>
            <a:r>
              <a:rPr lang="en-US" sz="15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[Below] </a:t>
            </a:r>
            <a:r>
              <a:rPr lang="en-US" sz="14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Testing </a:t>
            </a:r>
            <a:r>
              <a:rPr lang="en-US" sz="14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MuRIL</a:t>
            </a:r>
            <a:r>
              <a:rPr lang="en-US" sz="14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on </a:t>
            </a:r>
            <a:r>
              <a:rPr lang="en-US" sz="14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Afrikaans</a:t>
            </a:r>
            <a:r>
              <a:rPr lang="en-US" sz="14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(seen script) and </a:t>
            </a:r>
            <a:r>
              <a:rPr lang="en-US" sz="14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Bulgarian</a:t>
            </a:r>
            <a:r>
              <a:rPr lang="en-US" sz="14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(unscreen script but characters present in vocab file)</a:t>
            </a:r>
            <a:endParaRPr sz="1463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63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		</a:t>
            </a:r>
            <a:endParaRPr sz="863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		</a:t>
            </a:r>
            <a:endParaRPr sz="863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			</a:t>
            </a:r>
            <a:endParaRPr sz="1763">
              <a:solidFill>
                <a:srgbClr val="434343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graphicFrame>
        <p:nvGraphicFramePr>
          <p:cNvPr id="485" name="Google Shape;485;p27"/>
          <p:cNvGraphicFramePr/>
          <p:nvPr/>
        </p:nvGraphicFramePr>
        <p:xfrm>
          <a:off x="891888" y="2835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{ECB06309-7A13-4B3E-A909-557227436173}</a:tableStyleId>
              </a:tblPr>
              <a:tblGrid>
                <a:gridCol w="1315975"/>
                <a:gridCol w="3050650"/>
                <a:gridCol w="1281825"/>
                <a:gridCol w="1495425"/>
              </a:tblGrid>
              <a:tr h="373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Target </a:t>
                      </a:r>
                      <a:endParaRPr sz="16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Top-3 langs selected by DeMuX</a:t>
                      </a:r>
                      <a:endParaRPr sz="16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Egalitarian F1 (baseline)</a:t>
                      </a:r>
                      <a:endParaRPr sz="16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SemiBold"/>
                          <a:ea typeface="Open Sans SemiBold"/>
                          <a:cs typeface="Open Sans SemiBold"/>
                          <a:sym typeface="Open Sans SemiBold"/>
                        </a:rPr>
                        <a:t>DeMuX F1 (KNN-Uncertainty)</a:t>
                      </a:r>
                      <a:endParaRPr sz="1600">
                        <a:latin typeface="Open Sans SemiBold"/>
                        <a:ea typeface="Open Sans SemiBold"/>
                        <a:cs typeface="Open Sans SemiBold"/>
                        <a:sym typeface="Open Sans SemiBold"/>
                      </a:endParaRPr>
                    </a:p>
                  </a:txBody>
                  <a:tcPr marT="91425" marB="91425" marR="91425" marL="91425"/>
                </a:tc>
              </a:tr>
              <a:tr h="361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Afrikaans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German:28%, Estonian:19%, Finnish:13%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77.0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063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78.1</a:t>
                      </a:r>
                      <a:endParaRPr b="1" sz="1600"/>
                    </a:p>
                  </a:txBody>
                  <a:tcPr marT="91425" marB="91425" marR="91425" marL="91425"/>
                </a:tc>
              </a:tr>
              <a:tr h="224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Bulgarian</a:t>
                      </a:r>
                      <a:endParaRPr sz="1063">
                        <a:solidFill>
                          <a:srgbClr val="434343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Russian:81%, Greek:4.8%, Georgian:3.4%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063">
                          <a:solidFill>
                            <a:srgbClr val="434343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39.9</a:t>
                      </a:r>
                      <a:endParaRPr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063">
                          <a:solidFill>
                            <a:srgbClr val="434343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51.9</a:t>
                      </a:r>
                      <a:endParaRPr b="1" sz="16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0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3313525" y="1518203"/>
            <a:ext cx="2174001" cy="2107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5" name="Google Shape;65;p10"/>
          <p:cNvPicPr preferRelativeResize="0"/>
          <p:nvPr/>
        </p:nvPicPr>
        <p:blipFill rotWithShape="1">
          <a:blip r:embed="rId4">
            <a:alphaModFix amt="26000"/>
          </a:blip>
          <a:srcRect b="41747" l="68853" r="22899" t="42420"/>
          <a:stretch/>
        </p:blipFill>
        <p:spPr>
          <a:xfrm>
            <a:off x="2874175" y="672575"/>
            <a:ext cx="4033326" cy="40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0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" name="Google Shape;67;p10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0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" name="Google Shape;70;p10"/>
          <p:cNvSpPr/>
          <p:nvPr/>
        </p:nvSpPr>
        <p:spPr>
          <a:xfrm>
            <a:off x="1145650" y="31325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7057775" y="19415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" name="Google Shape;72;p10"/>
          <p:cNvSpPr/>
          <p:nvPr/>
        </p:nvSpPr>
        <p:spPr>
          <a:xfrm>
            <a:off x="7057775" y="22272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" name="Google Shape;73;p10"/>
          <p:cNvSpPr/>
          <p:nvPr/>
        </p:nvSpPr>
        <p:spPr>
          <a:xfrm>
            <a:off x="7057775" y="25130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10"/>
          <p:cNvSpPr/>
          <p:nvPr/>
        </p:nvSpPr>
        <p:spPr>
          <a:xfrm>
            <a:off x="7057775" y="28067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" name="Google Shape;75;p10"/>
          <p:cNvSpPr/>
          <p:nvPr/>
        </p:nvSpPr>
        <p:spPr>
          <a:xfrm>
            <a:off x="7057775" y="31165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10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77" name="Google Shape;77;p10"/>
          <p:cNvCxnSpPr>
            <a:stCxn id="66" idx="3"/>
          </p:cNvCxnSpPr>
          <p:nvPr/>
        </p:nvCxnSpPr>
        <p:spPr>
          <a:xfrm>
            <a:off x="2235850" y="2071725"/>
            <a:ext cx="1398900" cy="489900"/>
          </a:xfrm>
          <a:prstGeom prst="bentConnector3">
            <a:avLst>
              <a:gd fmla="val 50286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78" name="Google Shape;78;p10"/>
          <p:cNvCxnSpPr>
            <a:stCxn id="70" idx="3"/>
          </p:cNvCxnSpPr>
          <p:nvPr/>
        </p:nvCxnSpPr>
        <p:spPr>
          <a:xfrm flipH="1" rot="10800000">
            <a:off x="2235850" y="2561475"/>
            <a:ext cx="1391700" cy="685200"/>
          </a:xfrm>
          <a:prstGeom prst="bentConnector3">
            <a:avLst>
              <a:gd fmla="val 50338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79" name="Google Shape;79;p10"/>
          <p:cNvCxnSpPr/>
          <p:nvPr/>
        </p:nvCxnSpPr>
        <p:spPr>
          <a:xfrm>
            <a:off x="2239500" y="2361125"/>
            <a:ext cx="69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0" name="Google Shape;80;p10"/>
          <p:cNvCxnSpPr/>
          <p:nvPr/>
        </p:nvCxnSpPr>
        <p:spPr>
          <a:xfrm>
            <a:off x="2239500" y="2643175"/>
            <a:ext cx="69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1" name="Google Shape;81;p10"/>
          <p:cNvCxnSpPr/>
          <p:nvPr/>
        </p:nvCxnSpPr>
        <p:spPr>
          <a:xfrm>
            <a:off x="2239500" y="2936900"/>
            <a:ext cx="693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82" name="Google Shape;82;p10"/>
          <p:cNvCxnSpPr>
            <a:stCxn id="75" idx="1"/>
          </p:cNvCxnSpPr>
          <p:nvPr/>
        </p:nvCxnSpPr>
        <p:spPr>
          <a:xfrm rot="10800000">
            <a:off x="5197775" y="2545450"/>
            <a:ext cx="1860000" cy="685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none"/>
          </a:ln>
        </p:spPr>
      </p:cxnSp>
      <p:cxnSp>
        <p:nvCxnSpPr>
          <p:cNvPr id="83" name="Google Shape;83;p10"/>
          <p:cNvCxnSpPr>
            <a:stCxn id="71" idx="1"/>
          </p:cNvCxnSpPr>
          <p:nvPr/>
        </p:nvCxnSpPr>
        <p:spPr>
          <a:xfrm flipH="1">
            <a:off x="5201675" y="2055700"/>
            <a:ext cx="1856100" cy="493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triangle"/>
            <a:tailEnd len="med" w="med" type="none"/>
          </a:ln>
        </p:spPr>
      </p:cxnSp>
      <p:cxnSp>
        <p:nvCxnSpPr>
          <p:cNvPr id="84" name="Google Shape;84;p10"/>
          <p:cNvCxnSpPr/>
          <p:nvPr/>
        </p:nvCxnSpPr>
        <p:spPr>
          <a:xfrm>
            <a:off x="6129675" y="2936900"/>
            <a:ext cx="920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5" name="Google Shape;85;p10"/>
          <p:cNvCxnSpPr/>
          <p:nvPr/>
        </p:nvCxnSpPr>
        <p:spPr>
          <a:xfrm>
            <a:off x="6137875" y="2643175"/>
            <a:ext cx="91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86" name="Google Shape;86;p10"/>
          <p:cNvCxnSpPr/>
          <p:nvPr/>
        </p:nvCxnSpPr>
        <p:spPr>
          <a:xfrm>
            <a:off x="6133775" y="2341425"/>
            <a:ext cx="916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87" name="Google Shape;87;p10"/>
          <p:cNvSpPr txBox="1"/>
          <p:nvPr/>
        </p:nvSpPr>
        <p:spPr>
          <a:xfrm>
            <a:off x="777975" y="4452750"/>
            <a:ext cx="228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Logo generated using DALL-E 3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8"/>
          <p:cNvSpPr txBox="1"/>
          <p:nvPr/>
        </p:nvSpPr>
        <p:spPr>
          <a:xfrm>
            <a:off x="311700" y="327000"/>
            <a:ext cx="8520600" cy="302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BB0027"/>
                </a:solidFill>
                <a:latin typeface="Open Sans"/>
                <a:ea typeface="Open Sans"/>
                <a:cs typeface="Open Sans"/>
                <a:sym typeface="Open Sans"/>
              </a:rPr>
              <a:t>Thanks!</a:t>
            </a:r>
            <a:br>
              <a:rPr lang="en-US" sz="4000">
                <a:solidFill>
                  <a:srgbClr val="BB0027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3600">
                <a:solidFill>
                  <a:srgbClr val="BB0027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7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Please feel free to reach out to </a:t>
            </a:r>
            <a:r>
              <a:rPr lang="en-US" sz="1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skhanuja@andrew.cmu.edu</a:t>
            </a:r>
            <a:r>
              <a:rPr lang="en-US" sz="17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 to follow up!</a:t>
            </a:r>
            <a:br>
              <a:rPr lang="en-US" sz="17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-US" sz="17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Paper: </a:t>
            </a:r>
            <a:r>
              <a:rPr lang="en-US" sz="1600" u="sng">
                <a:solidFill>
                  <a:srgbClr val="BB0027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https://arxiv.org/pdf/2311.06379</a:t>
            </a:r>
            <a:r>
              <a:rPr lang="en-US" sz="16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-US" sz="16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600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rPr>
              <a:t>Code: </a:t>
            </a:r>
            <a:r>
              <a:rPr lang="en-US" sz="1600" u="sng">
                <a:solidFill>
                  <a:srgbClr val="BB0027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https://github.com/simran-khanuja/demux</a:t>
            </a:r>
            <a:endParaRPr sz="1600">
              <a:solidFill>
                <a:srgbClr val="BB0027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88888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2" name="Google Shape;492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9731" y="3469274"/>
            <a:ext cx="1172368" cy="117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8"/>
          <p:cNvSpPr txBox="1"/>
          <p:nvPr/>
        </p:nvSpPr>
        <p:spPr>
          <a:xfrm>
            <a:off x="4688259" y="3116525"/>
            <a:ext cx="109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BB0027"/>
                </a:solidFill>
                <a:latin typeface="Open Sans"/>
                <a:ea typeface="Open Sans"/>
                <a:cs typeface="Open Sans"/>
                <a:sym typeface="Open Sans"/>
              </a:rPr>
              <a:t>Code</a:t>
            </a:r>
            <a:endParaRPr b="1" sz="1300">
              <a:solidFill>
                <a:srgbClr val="BB00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4" name="Google Shape;49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1900" y="3469292"/>
            <a:ext cx="1172369" cy="117231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8"/>
          <p:cNvSpPr txBox="1"/>
          <p:nvPr/>
        </p:nvSpPr>
        <p:spPr>
          <a:xfrm>
            <a:off x="3360447" y="3116525"/>
            <a:ext cx="1095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BB0027"/>
                </a:solidFill>
                <a:latin typeface="Open Sans"/>
                <a:ea typeface="Open Sans"/>
                <a:cs typeface="Open Sans"/>
                <a:sym typeface="Open Sans"/>
              </a:rPr>
              <a:t>Paper</a:t>
            </a:r>
            <a:endParaRPr b="1" sz="1300">
              <a:solidFill>
                <a:srgbClr val="BB002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9"/>
          <p:cNvSpPr txBox="1"/>
          <p:nvPr/>
        </p:nvSpPr>
        <p:spPr>
          <a:xfrm>
            <a:off x="311700" y="252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01" name="Google Shape;501;p29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2" name="Google Shape;502;p29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3" name="Google Shape;503;p29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4" name="Google Shape;504;p29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5" name="Google Shape;505;p29"/>
          <p:cNvSpPr/>
          <p:nvPr/>
        </p:nvSpPr>
        <p:spPr>
          <a:xfrm>
            <a:off x="1145650" y="31325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6285025" y="1994388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29"/>
          <p:cNvSpPr/>
          <p:nvPr/>
        </p:nvSpPr>
        <p:spPr>
          <a:xfrm>
            <a:off x="6285025" y="2280113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8" name="Google Shape;508;p29"/>
          <p:cNvSpPr/>
          <p:nvPr/>
        </p:nvSpPr>
        <p:spPr>
          <a:xfrm>
            <a:off x="6285025" y="2565838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9" name="Google Shape;509;p29"/>
          <p:cNvSpPr/>
          <p:nvPr/>
        </p:nvSpPr>
        <p:spPr>
          <a:xfrm>
            <a:off x="6285025" y="2859563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0" name="Google Shape;510;p29"/>
          <p:cNvSpPr/>
          <p:nvPr/>
        </p:nvSpPr>
        <p:spPr>
          <a:xfrm>
            <a:off x="6285025" y="3169338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1" name="Google Shape;511;p29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4012238" y="1187600"/>
            <a:ext cx="1163000" cy="112721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2" name="Google Shape;512;p29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4012238" y="2251584"/>
            <a:ext cx="1162990" cy="112720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3" name="Google Shape;513;p29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4012238" y="3306121"/>
            <a:ext cx="1162990" cy="112720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4" name="Google Shape;514;p29"/>
          <p:cNvPicPr preferRelativeResize="0"/>
          <p:nvPr/>
        </p:nvPicPr>
        <p:blipFill rotWithShape="1">
          <a:blip r:embed="rId4">
            <a:alphaModFix amt="26000"/>
          </a:blip>
          <a:srcRect b="41748" l="68853" r="22899" t="41989"/>
          <a:stretch/>
        </p:blipFill>
        <p:spPr>
          <a:xfrm>
            <a:off x="419050" y="812150"/>
            <a:ext cx="3387402" cy="351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9"/>
          <p:cNvPicPr preferRelativeResize="0"/>
          <p:nvPr/>
        </p:nvPicPr>
        <p:blipFill rotWithShape="1">
          <a:blip r:embed="rId4">
            <a:alphaModFix amt="26000"/>
          </a:blip>
          <a:srcRect b="41748" l="68853" r="22899" t="41989"/>
          <a:stretch/>
        </p:blipFill>
        <p:spPr>
          <a:xfrm>
            <a:off x="5637250" y="812150"/>
            <a:ext cx="3387402" cy="351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0"/>
          <p:cNvSpPr txBox="1"/>
          <p:nvPr/>
        </p:nvSpPr>
        <p:spPr>
          <a:xfrm>
            <a:off x="311700" y="252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3" name="Google Shape;523;p30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4" name="Google Shape;524;p30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5" name="Google Shape;525;p30"/>
          <p:cNvSpPr/>
          <p:nvPr/>
        </p:nvSpPr>
        <p:spPr>
          <a:xfrm>
            <a:off x="1145650" y="31325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30"/>
          <p:cNvSpPr/>
          <p:nvPr/>
        </p:nvSpPr>
        <p:spPr>
          <a:xfrm>
            <a:off x="6285025" y="1994388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7" name="Google Shape;527;p30"/>
          <p:cNvSpPr/>
          <p:nvPr/>
        </p:nvSpPr>
        <p:spPr>
          <a:xfrm>
            <a:off x="6285025" y="2280113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8" name="Google Shape;528;p30"/>
          <p:cNvSpPr/>
          <p:nvPr/>
        </p:nvSpPr>
        <p:spPr>
          <a:xfrm>
            <a:off x="6285025" y="2565838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9" name="Google Shape;529;p30"/>
          <p:cNvSpPr/>
          <p:nvPr/>
        </p:nvSpPr>
        <p:spPr>
          <a:xfrm>
            <a:off x="6285025" y="2859563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0" name="Google Shape;530;p30"/>
          <p:cNvSpPr/>
          <p:nvPr/>
        </p:nvSpPr>
        <p:spPr>
          <a:xfrm>
            <a:off x="6285025" y="3169338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1" name="Google Shape;531;p30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4012238" y="1187600"/>
            <a:ext cx="1163000" cy="112721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2" name="Google Shape;532;p30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4012238" y="2251584"/>
            <a:ext cx="1162990" cy="112720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3" name="Google Shape;533;p30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4012238" y="3306121"/>
            <a:ext cx="1162990" cy="112720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4" name="Google Shape;534;p30"/>
          <p:cNvPicPr preferRelativeResize="0"/>
          <p:nvPr/>
        </p:nvPicPr>
        <p:blipFill rotWithShape="1">
          <a:blip r:embed="rId4">
            <a:alphaModFix amt="26000"/>
          </a:blip>
          <a:srcRect b="41598" l="68309" r="22457" t="41990"/>
          <a:stretch/>
        </p:blipFill>
        <p:spPr>
          <a:xfrm>
            <a:off x="311700" y="745351"/>
            <a:ext cx="3795226" cy="355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0"/>
          <p:cNvPicPr preferRelativeResize="0"/>
          <p:nvPr/>
        </p:nvPicPr>
        <p:blipFill rotWithShape="1">
          <a:blip r:embed="rId4">
            <a:alphaModFix amt="26000"/>
          </a:blip>
          <a:srcRect b="41598" l="68309" r="22457" t="41990"/>
          <a:stretch/>
        </p:blipFill>
        <p:spPr>
          <a:xfrm>
            <a:off x="5175225" y="794826"/>
            <a:ext cx="3795226" cy="3553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1"/>
          <p:cNvSpPr txBox="1"/>
          <p:nvPr/>
        </p:nvSpPr>
        <p:spPr>
          <a:xfrm>
            <a:off x="311700" y="438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Current pipeline and proposed approach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541" name="Google Shape;541;p31"/>
          <p:cNvPicPr preferRelativeResize="0"/>
          <p:nvPr/>
        </p:nvPicPr>
        <p:blipFill rotWithShape="1">
          <a:blip r:embed="rId3">
            <a:alphaModFix/>
          </a:blip>
          <a:srcRect b="2018" l="0" r="0" t="0"/>
          <a:stretch/>
        </p:blipFill>
        <p:spPr>
          <a:xfrm>
            <a:off x="679700" y="896400"/>
            <a:ext cx="7122000" cy="392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2"/>
          <p:cNvSpPr txBox="1"/>
          <p:nvPr/>
        </p:nvSpPr>
        <p:spPr>
          <a:xfrm>
            <a:off x="311700" y="1735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Results and Discussion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47" name="Google Shape;547;p32"/>
          <p:cNvSpPr txBox="1"/>
          <p:nvPr/>
        </p:nvSpPr>
        <p:spPr>
          <a:xfrm>
            <a:off x="409250" y="912000"/>
            <a:ext cx="7951800" cy="31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Q1)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How does DEMUX perform overall?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Best-performing strategies outperform best performing baselines in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92%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of the cases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Variable gains dependant on the task, model and target languages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Q2)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How does DEMUX fare on multilingual target pools?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Gains 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consistent across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multilingual target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pools.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Hypothesized to be enabled by the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language-agnostic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design of our strategies, which makes annotation decisions at a per-instance level.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Q3)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Does the model select data from the same languages across tasks?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No! Varies across tasks for the same language.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Example: When target is Urdu, most data chosen from Hindi for NLI and POS; and Farsi/Arabic (script similarity) for NER.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3"/>
          <p:cNvSpPr txBox="1"/>
          <p:nvPr/>
        </p:nvSpPr>
        <p:spPr>
          <a:xfrm>
            <a:off x="311700" y="438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53" name="Google Shape;553;p33"/>
          <p:cNvSpPr txBox="1"/>
          <p:nvPr/>
        </p:nvSpPr>
        <p:spPr>
          <a:xfrm>
            <a:off x="416425" y="922975"/>
            <a:ext cx="7951800" cy="27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Q1)</a:t>
            </a: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Does DeMuX benefit </a:t>
            </a: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tasks with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varying complexity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? Which </a:t>
            </a: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strategies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 work well across different task types? </a:t>
            </a:r>
            <a:endParaRPr sz="1000">
              <a:solidFill>
                <a:srgbClr val="666666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Q2)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 How well does DeMuX perform across a </a:t>
            </a: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varied set of target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 languages? Can it benefit </a:t>
            </a: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multilingual target pools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 as well?</a:t>
            </a: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 Light"/>
              <a:buChar char="●"/>
            </a:pPr>
            <a:r>
              <a:rPr lang="en-US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Five target language settings:</a:t>
            </a:r>
            <a:endParaRPr sz="12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8450" lvl="1" marL="13716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Open Sans Light"/>
              <a:buChar char="○"/>
            </a:pPr>
            <a:r>
              <a:rPr lang="en-US" sz="1100">
                <a:solidFill>
                  <a:srgbClr val="66666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Single target (3)</a:t>
            </a:r>
            <a:r>
              <a:rPr lang="en-US" sz="11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High, mid, and low performing languages</a:t>
            </a:r>
            <a:endParaRPr sz="11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298450" lvl="1" marL="13716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Font typeface="Open Sans Light"/>
              <a:buChar char="○"/>
            </a:pPr>
            <a:r>
              <a:rPr lang="en-US" sz="1100">
                <a:solidFill>
                  <a:srgbClr val="66666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Multiple targets (2)</a:t>
            </a:r>
            <a:r>
              <a:rPr lang="en-US" sz="11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Geographically proximal and low-performing languages</a:t>
            </a:r>
            <a:endParaRPr sz="1100">
              <a:solidFill>
                <a:srgbClr val="666666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Q3) 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How do the benefits of DeMuX vary across </a:t>
            </a:r>
            <a:r>
              <a:rPr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different multilingual LMs</a:t>
            </a:r>
            <a:r>
              <a:rPr lang="en-US" sz="1500">
                <a:latin typeface="Open Sans Light"/>
                <a:ea typeface="Open Sans Light"/>
                <a:cs typeface="Open Sans Light"/>
                <a:sym typeface="Open Sans Light"/>
              </a:rPr>
              <a:t>?</a:t>
            </a:r>
            <a:endParaRPr sz="15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 Light"/>
              <a:buChar char="●"/>
            </a:pPr>
            <a:r>
              <a:rPr lang="en-US" sz="1200">
                <a:solidFill>
                  <a:srgbClr val="666666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Three models</a:t>
            </a:r>
            <a:r>
              <a:rPr lang="en-US" sz="1200">
                <a:solidFill>
                  <a:srgbClr val="666666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XLM-R, InfoXLM, RemBERT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Google Shape;554;p33"/>
          <p:cNvSpPr txBox="1"/>
          <p:nvPr/>
        </p:nvSpPr>
        <p:spPr>
          <a:xfrm>
            <a:off x="311700" y="2226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Experimental Setup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4"/>
          <p:cNvSpPr txBox="1"/>
          <p:nvPr/>
        </p:nvSpPr>
        <p:spPr>
          <a:xfrm>
            <a:off x="311700" y="137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Visualization of results across AL rounds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60" name="Google Shape;560;p34"/>
          <p:cNvSpPr txBox="1"/>
          <p:nvPr/>
        </p:nvSpPr>
        <p:spPr>
          <a:xfrm>
            <a:off x="599509" y="1406889"/>
            <a:ext cx="651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561" name="Google Shape;5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88" y="658325"/>
            <a:ext cx="3593298" cy="207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000" y="2798962"/>
            <a:ext cx="3470310" cy="19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274" y="2732626"/>
            <a:ext cx="3643525" cy="210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0000" y="710426"/>
            <a:ext cx="3593277" cy="207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35"/>
          <p:cNvSpPr txBox="1"/>
          <p:nvPr/>
        </p:nvSpPr>
        <p:spPr>
          <a:xfrm>
            <a:off x="277625" y="24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Results and Discussion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70" name="Google Shape;570;p35"/>
          <p:cNvSpPr txBox="1"/>
          <p:nvPr/>
        </p:nvSpPr>
        <p:spPr>
          <a:xfrm>
            <a:off x="409250" y="912000"/>
            <a:ext cx="7951800" cy="31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Q1)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How does DEMUX perform overall?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Best-performing strategies outperform best performing baselines in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92%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of the cases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Variable gains dependant on the task, model and target languages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Q2)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How does DEMUX fare on multilingual target pools?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Gains 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consistent across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multilingual target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pools.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Hypothesized to be enabled by the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language-agnostic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design of our strategies, which makes annotation decisions at a per-instance level.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Q3)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Does the model select data from the same languages across tasks?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No! Varies across tasks for the same language.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Example: When target is Urdu, most data chosen from Hindi for NLI and POS; and Farsi/Arabic (script similarity) for NER.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36"/>
          <p:cNvSpPr txBox="1"/>
          <p:nvPr/>
        </p:nvSpPr>
        <p:spPr>
          <a:xfrm>
            <a:off x="275925" y="1305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Results and Discussion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576" name="Google Shape;576;p36"/>
          <p:cNvSpPr txBox="1"/>
          <p:nvPr/>
        </p:nvSpPr>
        <p:spPr>
          <a:xfrm>
            <a:off x="437900" y="767650"/>
            <a:ext cx="7951800" cy="31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Q4)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Which strategies work well across different task types?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i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Token-level tasks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: KNN-UNCERTAINTY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i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Sequence-level tasks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: AVERAGE-DIST and UNCERTAINTY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i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Question Answering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: UNCERTAINTY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Q5)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What is the minimum budget for which we can observe gains in one AL round?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5,10,50,100,250,500,1000 acquired using the EN-FT model only.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Gains of up to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8-11 F1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points for token-level tasks, and </a:t>
            </a:r>
            <a:r>
              <a:rPr b="1"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2-5 F1</a:t>
            </a: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points for NLI and QA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Gains diminish as the budget increases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Q6)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Do the selected 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data points</a:t>
            </a: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 matter or does following the language distribution suffice?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DeMuX not only identifies transfer languages but also selects specific data for labeling. 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04800" lvl="0" marL="914400" rtl="0" algn="l">
              <a:spcBef>
                <a:spcPts val="200"/>
              </a:spcBef>
              <a:spcAft>
                <a:spcPts val="200"/>
              </a:spcAft>
              <a:buClr>
                <a:srgbClr val="666666"/>
              </a:buClr>
              <a:buSzPts val="1200"/>
              <a:buFont typeface="Open Sans"/>
              <a:buChar char="●"/>
            </a:pPr>
            <a:r>
              <a:rPr lang="en-US" sz="12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Establish language distribution of data selected, replace with randomly selected points following language distribution — performance declines</a:t>
            </a:r>
            <a:endParaRPr sz="1200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37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3822488" y="1350563"/>
            <a:ext cx="749512" cy="7264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2" name="Google Shape;582;p37"/>
          <p:cNvPicPr preferRelativeResize="0"/>
          <p:nvPr/>
        </p:nvPicPr>
        <p:blipFill rotWithShape="1">
          <a:blip r:embed="rId3">
            <a:alphaModFix/>
          </a:blip>
          <a:srcRect b="12074" l="9199" r="9743" t="13025"/>
          <a:stretch/>
        </p:blipFill>
        <p:spPr>
          <a:xfrm>
            <a:off x="3822488" y="2004993"/>
            <a:ext cx="749512" cy="69255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3" name="Google Shape;583;p37"/>
          <p:cNvPicPr preferRelativeResize="0"/>
          <p:nvPr/>
        </p:nvPicPr>
        <p:blipFill rotWithShape="1">
          <a:blip r:embed="rId3">
            <a:alphaModFix/>
          </a:blip>
          <a:srcRect b="12075" l="9199" r="9743" t="15355"/>
          <a:stretch/>
        </p:blipFill>
        <p:spPr>
          <a:xfrm>
            <a:off x="3822488" y="2648826"/>
            <a:ext cx="749512" cy="67099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4" name="Google Shape;584;p37"/>
          <p:cNvPicPr preferRelativeResize="0"/>
          <p:nvPr/>
        </p:nvPicPr>
        <p:blipFill rotWithShape="1">
          <a:blip r:embed="rId3">
            <a:alphaModFix/>
          </a:blip>
          <a:srcRect b="12075" l="9199" r="9743" t="15355"/>
          <a:stretch/>
        </p:blipFill>
        <p:spPr>
          <a:xfrm>
            <a:off x="3822488" y="3264792"/>
            <a:ext cx="749512" cy="67099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85" name="Google Shape;585;p37"/>
          <p:cNvPicPr preferRelativeResize="0"/>
          <p:nvPr/>
        </p:nvPicPr>
        <p:blipFill rotWithShape="1">
          <a:blip r:embed="rId4">
            <a:alphaModFix amt="26000"/>
          </a:blip>
          <a:srcRect b="41598" l="68310" r="22745" t="42407"/>
          <a:stretch/>
        </p:blipFill>
        <p:spPr>
          <a:xfrm>
            <a:off x="2638825" y="686875"/>
            <a:ext cx="4294298" cy="40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37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7" name="Google Shape;587;p37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8" name="Google Shape;588;p37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9" name="Google Shape;589;p37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0" name="Google Shape;590;p37"/>
          <p:cNvSpPr/>
          <p:nvPr/>
        </p:nvSpPr>
        <p:spPr>
          <a:xfrm>
            <a:off x="1145650" y="31325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1" name="Google Shape;591;p37"/>
          <p:cNvSpPr/>
          <p:nvPr/>
        </p:nvSpPr>
        <p:spPr>
          <a:xfrm>
            <a:off x="1145650" y="16718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2" name="Google Shape;592;p37"/>
          <p:cNvSpPr/>
          <p:nvPr/>
        </p:nvSpPr>
        <p:spPr>
          <a:xfrm>
            <a:off x="1145650" y="3442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3" name="Google Shape;593;p37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4" name="Google Shape;594;p37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37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6" name="Google Shape;596;p37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7" name="Google Shape;597;p37"/>
          <p:cNvSpPr/>
          <p:nvPr/>
        </p:nvSpPr>
        <p:spPr>
          <a:xfrm>
            <a:off x="7021975" y="3146163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8" name="Google Shape;598;p37"/>
          <p:cNvSpPr/>
          <p:nvPr/>
        </p:nvSpPr>
        <p:spPr>
          <a:xfrm>
            <a:off x="7021975" y="34559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9" name="Google Shape;599;p37"/>
          <p:cNvSpPr/>
          <p:nvPr/>
        </p:nvSpPr>
        <p:spPr>
          <a:xfrm>
            <a:off x="7021975" y="19712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0" name="Google Shape;600;p37"/>
          <p:cNvSpPr/>
          <p:nvPr/>
        </p:nvSpPr>
        <p:spPr>
          <a:xfrm>
            <a:off x="7021975" y="22569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1" name="Google Shape;601;p37"/>
          <p:cNvSpPr/>
          <p:nvPr/>
        </p:nvSpPr>
        <p:spPr>
          <a:xfrm>
            <a:off x="7021975" y="25426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2" name="Google Shape;602;p37"/>
          <p:cNvSpPr/>
          <p:nvPr/>
        </p:nvSpPr>
        <p:spPr>
          <a:xfrm>
            <a:off x="7021975" y="28364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37"/>
          <p:cNvSpPr/>
          <p:nvPr/>
        </p:nvSpPr>
        <p:spPr>
          <a:xfrm>
            <a:off x="7021975" y="16775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4" name="Google Shape;604;p37"/>
          <p:cNvSpPr/>
          <p:nvPr/>
        </p:nvSpPr>
        <p:spPr>
          <a:xfrm>
            <a:off x="7021975" y="19672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5" name="Google Shape;605;p37"/>
          <p:cNvSpPr/>
          <p:nvPr/>
        </p:nvSpPr>
        <p:spPr>
          <a:xfrm>
            <a:off x="7021975" y="22549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6" name="Google Shape;606;p37"/>
          <p:cNvSpPr/>
          <p:nvPr/>
        </p:nvSpPr>
        <p:spPr>
          <a:xfrm>
            <a:off x="7021975" y="25426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7" name="Google Shape;607;p37"/>
          <p:cNvSpPr/>
          <p:nvPr/>
        </p:nvSpPr>
        <p:spPr>
          <a:xfrm>
            <a:off x="7021975" y="28364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8" name="Google Shape;608;p37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609" name="Google Shape;609;p37"/>
          <p:cNvCxnSpPr/>
          <p:nvPr/>
        </p:nvCxnSpPr>
        <p:spPr>
          <a:xfrm>
            <a:off x="2235850" y="1790250"/>
            <a:ext cx="16695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10" name="Google Shape;610;p37"/>
          <p:cNvCxnSpPr/>
          <p:nvPr/>
        </p:nvCxnSpPr>
        <p:spPr>
          <a:xfrm flipH="1" rot="10800000">
            <a:off x="2235850" y="1787925"/>
            <a:ext cx="790200" cy="283800"/>
          </a:xfrm>
          <a:prstGeom prst="bentConnector3">
            <a:avLst>
              <a:gd fmla="val 100924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11" name="Google Shape;611;p37"/>
          <p:cNvCxnSpPr/>
          <p:nvPr/>
        </p:nvCxnSpPr>
        <p:spPr>
          <a:xfrm>
            <a:off x="2235850" y="2355525"/>
            <a:ext cx="17061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12" name="Google Shape;612;p37"/>
          <p:cNvCxnSpPr/>
          <p:nvPr/>
        </p:nvCxnSpPr>
        <p:spPr>
          <a:xfrm flipH="1" rot="10800000">
            <a:off x="2235850" y="2359375"/>
            <a:ext cx="826800" cy="283800"/>
          </a:xfrm>
          <a:prstGeom prst="bentConnector3">
            <a:avLst>
              <a:gd fmla="val 10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13" name="Google Shape;613;p37"/>
          <p:cNvCxnSpPr/>
          <p:nvPr/>
        </p:nvCxnSpPr>
        <p:spPr>
          <a:xfrm>
            <a:off x="2235850" y="2936900"/>
            <a:ext cx="16914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14" name="Google Shape;614;p37"/>
          <p:cNvCxnSpPr>
            <a:stCxn id="590" idx="3"/>
          </p:cNvCxnSpPr>
          <p:nvPr/>
        </p:nvCxnSpPr>
        <p:spPr>
          <a:xfrm>
            <a:off x="2235850" y="3246675"/>
            <a:ext cx="1713300" cy="306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15" name="Google Shape;615;p37"/>
          <p:cNvCxnSpPr>
            <a:stCxn id="592" idx="3"/>
          </p:cNvCxnSpPr>
          <p:nvPr/>
        </p:nvCxnSpPr>
        <p:spPr>
          <a:xfrm>
            <a:off x="2235850" y="3556450"/>
            <a:ext cx="8487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16" name="Google Shape;616;p37"/>
          <p:cNvCxnSpPr>
            <a:endCxn id="603" idx="1"/>
          </p:cNvCxnSpPr>
          <p:nvPr/>
        </p:nvCxnSpPr>
        <p:spPr>
          <a:xfrm>
            <a:off x="4476475" y="1785650"/>
            <a:ext cx="2545500" cy="6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17" name="Google Shape;617;p37"/>
          <p:cNvCxnSpPr>
            <a:endCxn id="604" idx="1"/>
          </p:cNvCxnSpPr>
          <p:nvPr/>
        </p:nvCxnSpPr>
        <p:spPr>
          <a:xfrm>
            <a:off x="4491475" y="1783775"/>
            <a:ext cx="2530500" cy="297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18" name="Google Shape;618;p37"/>
          <p:cNvCxnSpPr>
            <a:endCxn id="605" idx="1"/>
          </p:cNvCxnSpPr>
          <p:nvPr/>
        </p:nvCxnSpPr>
        <p:spPr>
          <a:xfrm>
            <a:off x="4483975" y="2368500"/>
            <a:ext cx="25380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19" name="Google Shape;619;p37"/>
          <p:cNvCxnSpPr>
            <a:endCxn id="606" idx="1"/>
          </p:cNvCxnSpPr>
          <p:nvPr/>
        </p:nvCxnSpPr>
        <p:spPr>
          <a:xfrm>
            <a:off x="4498675" y="2366725"/>
            <a:ext cx="2523300" cy="29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20" name="Google Shape;620;p37"/>
          <p:cNvCxnSpPr>
            <a:endCxn id="607" idx="1"/>
          </p:cNvCxnSpPr>
          <p:nvPr/>
        </p:nvCxnSpPr>
        <p:spPr>
          <a:xfrm>
            <a:off x="4506175" y="2949950"/>
            <a:ext cx="25158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21" name="Google Shape;621;p37"/>
          <p:cNvCxnSpPr>
            <a:endCxn id="597" idx="1"/>
          </p:cNvCxnSpPr>
          <p:nvPr/>
        </p:nvCxnSpPr>
        <p:spPr>
          <a:xfrm flipH="1" rot="10800000">
            <a:off x="4478275" y="3260313"/>
            <a:ext cx="2543700" cy="307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622" name="Google Shape;622;p37"/>
          <p:cNvCxnSpPr>
            <a:endCxn id="598" idx="1"/>
          </p:cNvCxnSpPr>
          <p:nvPr/>
        </p:nvCxnSpPr>
        <p:spPr>
          <a:xfrm>
            <a:off x="5758975" y="3569500"/>
            <a:ext cx="12630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623" name="Google Shape;623;p37"/>
          <p:cNvSpPr txBox="1"/>
          <p:nvPr/>
        </p:nvSpPr>
        <p:spPr>
          <a:xfrm>
            <a:off x="4336225" y="2949950"/>
            <a:ext cx="394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❓</a:t>
            </a:r>
            <a:endParaRPr sz="3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Google Shape;624;p37"/>
          <p:cNvSpPr txBox="1"/>
          <p:nvPr/>
        </p:nvSpPr>
        <p:spPr>
          <a:xfrm>
            <a:off x="777975" y="4452750"/>
            <a:ext cx="228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Logo generated using DALL-E 3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1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3654500" y="1099037"/>
            <a:ext cx="1163000" cy="112721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3">
            <a:alphaModFix/>
          </a:blip>
          <a:srcRect b="12074" l="9199" r="9743" t="13025"/>
          <a:stretch/>
        </p:blipFill>
        <p:spPr>
          <a:xfrm>
            <a:off x="3654525" y="2132175"/>
            <a:ext cx="1162975" cy="107460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1"/>
          <p:cNvPicPr preferRelativeResize="0"/>
          <p:nvPr/>
        </p:nvPicPr>
        <p:blipFill rotWithShape="1">
          <a:blip r:embed="rId3">
            <a:alphaModFix/>
          </a:blip>
          <a:srcRect b="12075" l="9199" r="9743" t="15355"/>
          <a:stretch/>
        </p:blipFill>
        <p:spPr>
          <a:xfrm>
            <a:off x="3654525" y="3146176"/>
            <a:ext cx="1162975" cy="104114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5" name="Google Shape;95;p11"/>
          <p:cNvPicPr preferRelativeResize="0"/>
          <p:nvPr/>
        </p:nvPicPr>
        <p:blipFill rotWithShape="1">
          <a:blip r:embed="rId4">
            <a:alphaModFix amt="26000"/>
          </a:blip>
          <a:srcRect b="41748" l="68853" r="22899" t="42447"/>
          <a:stretch/>
        </p:blipFill>
        <p:spPr>
          <a:xfrm>
            <a:off x="2874175" y="679725"/>
            <a:ext cx="4033326" cy="40722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1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11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1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1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p11"/>
          <p:cNvSpPr/>
          <p:nvPr/>
        </p:nvSpPr>
        <p:spPr>
          <a:xfrm>
            <a:off x="1145650" y="31325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" name="Google Shape;101;p11"/>
          <p:cNvSpPr/>
          <p:nvPr/>
        </p:nvSpPr>
        <p:spPr>
          <a:xfrm>
            <a:off x="7057775" y="19415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1"/>
          <p:cNvSpPr/>
          <p:nvPr/>
        </p:nvSpPr>
        <p:spPr>
          <a:xfrm>
            <a:off x="7057775" y="22272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1"/>
          <p:cNvSpPr/>
          <p:nvPr/>
        </p:nvSpPr>
        <p:spPr>
          <a:xfrm>
            <a:off x="7057775" y="25130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11"/>
          <p:cNvSpPr/>
          <p:nvPr/>
        </p:nvSpPr>
        <p:spPr>
          <a:xfrm>
            <a:off x="7057775" y="28067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1"/>
          <p:cNvSpPr/>
          <p:nvPr/>
        </p:nvSpPr>
        <p:spPr>
          <a:xfrm>
            <a:off x="7057775" y="31165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1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07" name="Google Shape;107;p11"/>
          <p:cNvCxnSpPr/>
          <p:nvPr/>
        </p:nvCxnSpPr>
        <p:spPr>
          <a:xfrm flipH="1" rot="10800000">
            <a:off x="2235850" y="1699725"/>
            <a:ext cx="1566900" cy="3720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08" name="Google Shape;108;p11"/>
          <p:cNvCxnSpPr/>
          <p:nvPr/>
        </p:nvCxnSpPr>
        <p:spPr>
          <a:xfrm>
            <a:off x="2235850" y="3246675"/>
            <a:ext cx="1618200" cy="438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09" name="Google Shape;109;p11"/>
          <p:cNvCxnSpPr/>
          <p:nvPr/>
        </p:nvCxnSpPr>
        <p:spPr>
          <a:xfrm flipH="1" rot="10800000">
            <a:off x="2239500" y="2073425"/>
            <a:ext cx="779100" cy="287700"/>
          </a:xfrm>
          <a:prstGeom prst="bentConnector3">
            <a:avLst>
              <a:gd fmla="val 99073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1"/>
          <p:cNvCxnSpPr>
            <a:stCxn id="99" idx="3"/>
          </p:cNvCxnSpPr>
          <p:nvPr/>
        </p:nvCxnSpPr>
        <p:spPr>
          <a:xfrm flipH="1" rot="10800000">
            <a:off x="2235850" y="2645000"/>
            <a:ext cx="1552200" cy="291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11" name="Google Shape;111;p11"/>
          <p:cNvCxnSpPr>
            <a:stCxn id="98" idx="3"/>
          </p:cNvCxnSpPr>
          <p:nvPr/>
        </p:nvCxnSpPr>
        <p:spPr>
          <a:xfrm>
            <a:off x="2235850" y="2643175"/>
            <a:ext cx="790200" cy="1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1"/>
          <p:cNvCxnSpPr>
            <a:endCxn id="101" idx="1"/>
          </p:cNvCxnSpPr>
          <p:nvPr/>
        </p:nvCxnSpPr>
        <p:spPr>
          <a:xfrm>
            <a:off x="4674575" y="1655800"/>
            <a:ext cx="2383200" cy="399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13" name="Google Shape;113;p11"/>
          <p:cNvCxnSpPr>
            <a:endCxn id="102" idx="1"/>
          </p:cNvCxnSpPr>
          <p:nvPr/>
        </p:nvCxnSpPr>
        <p:spPr>
          <a:xfrm>
            <a:off x="4674575" y="1655925"/>
            <a:ext cx="2383200" cy="685500"/>
          </a:xfrm>
          <a:prstGeom prst="bentConnector3">
            <a:avLst>
              <a:gd fmla="val 50113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14" name="Google Shape;114;p11"/>
          <p:cNvCxnSpPr>
            <a:endCxn id="103" idx="1"/>
          </p:cNvCxnSpPr>
          <p:nvPr/>
        </p:nvCxnSpPr>
        <p:spPr>
          <a:xfrm flipH="1" rot="10800000">
            <a:off x="4667375" y="2627150"/>
            <a:ext cx="2390400" cy="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15" name="Google Shape;115;p11"/>
          <p:cNvCxnSpPr>
            <a:endCxn id="104" idx="1"/>
          </p:cNvCxnSpPr>
          <p:nvPr/>
        </p:nvCxnSpPr>
        <p:spPr>
          <a:xfrm>
            <a:off x="4674575" y="2630475"/>
            <a:ext cx="2383200" cy="290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16" name="Google Shape;116;p11"/>
          <p:cNvCxnSpPr>
            <a:endCxn id="105" idx="1"/>
          </p:cNvCxnSpPr>
          <p:nvPr/>
        </p:nvCxnSpPr>
        <p:spPr>
          <a:xfrm flipH="1" rot="10800000">
            <a:off x="4667375" y="3230650"/>
            <a:ext cx="2390400" cy="440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17" name="Google Shape;117;p11"/>
          <p:cNvSpPr txBox="1"/>
          <p:nvPr/>
        </p:nvSpPr>
        <p:spPr>
          <a:xfrm>
            <a:off x="777975" y="4452750"/>
            <a:ext cx="228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Logo generated using DALL-E 3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8"/>
          <p:cNvSpPr txBox="1"/>
          <p:nvPr/>
        </p:nvSpPr>
        <p:spPr>
          <a:xfrm>
            <a:off x="277625" y="24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Detailed Results – NER and POS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30" name="Google Shape;630;p38"/>
          <p:cNvSpPr txBox="1"/>
          <p:nvPr/>
        </p:nvSpPr>
        <p:spPr>
          <a:xfrm>
            <a:off x="409250" y="1267150"/>
            <a:ext cx="80178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631" name="Google Shape;6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850" y="1350450"/>
            <a:ext cx="3249133" cy="294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133" y="1350450"/>
            <a:ext cx="3249133" cy="294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38"/>
          <p:cNvSpPr txBox="1"/>
          <p:nvPr/>
        </p:nvSpPr>
        <p:spPr>
          <a:xfrm>
            <a:off x="5113800" y="885700"/>
            <a:ext cx="27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Part-of-speech tagging</a:t>
            </a:r>
            <a:endParaRPr u="sng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34" name="Google Shape;634;p38"/>
          <p:cNvSpPr txBox="1"/>
          <p:nvPr/>
        </p:nvSpPr>
        <p:spPr>
          <a:xfrm>
            <a:off x="976500" y="885700"/>
            <a:ext cx="27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Named Entity Recognition</a:t>
            </a:r>
            <a:endParaRPr u="sng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9"/>
          <p:cNvSpPr txBox="1"/>
          <p:nvPr/>
        </p:nvSpPr>
        <p:spPr>
          <a:xfrm>
            <a:off x="277625" y="248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Detailed Results – XNLI &amp; TyDiQA</a:t>
            </a:r>
            <a:endParaRPr sz="3000">
              <a:solidFill>
                <a:srgbClr val="434343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40" name="Google Shape;640;p39"/>
          <p:cNvSpPr txBox="1"/>
          <p:nvPr/>
        </p:nvSpPr>
        <p:spPr>
          <a:xfrm>
            <a:off x="409250" y="1267150"/>
            <a:ext cx="8017800" cy="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641" name="Google Shape;641;p39"/>
          <p:cNvSpPr txBox="1"/>
          <p:nvPr/>
        </p:nvSpPr>
        <p:spPr>
          <a:xfrm>
            <a:off x="4776525" y="885700"/>
            <a:ext cx="27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Question Answering</a:t>
            </a:r>
            <a:endParaRPr u="sng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642" name="Google Shape;642;p39"/>
          <p:cNvSpPr txBox="1"/>
          <p:nvPr/>
        </p:nvSpPr>
        <p:spPr>
          <a:xfrm>
            <a:off x="976500" y="885700"/>
            <a:ext cx="273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Cross-lingual NLI</a:t>
            </a:r>
            <a:endParaRPr u="sng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643" name="Google Shape;64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975" y="1285900"/>
            <a:ext cx="3207600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11" y="1428975"/>
            <a:ext cx="3140833" cy="29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Google Shape;123;p12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" name="Google Shape;124;p12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12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6" name="Google Shape;126;p12"/>
          <p:cNvSpPr/>
          <p:nvPr/>
        </p:nvSpPr>
        <p:spPr>
          <a:xfrm>
            <a:off x="1145650" y="31325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12"/>
          <p:cNvSpPr/>
          <p:nvPr/>
        </p:nvSpPr>
        <p:spPr>
          <a:xfrm>
            <a:off x="7021975" y="3146163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12"/>
          <p:cNvPicPr preferRelativeResize="0"/>
          <p:nvPr/>
        </p:nvPicPr>
        <p:blipFill rotWithShape="1">
          <a:blip r:embed="rId3">
            <a:alphaModFix/>
          </a:blip>
          <a:srcRect b="12075" l="9199" r="9743" t="9357"/>
          <a:stretch/>
        </p:blipFill>
        <p:spPr>
          <a:xfrm>
            <a:off x="3654500" y="1099037"/>
            <a:ext cx="1163000" cy="1127214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p12"/>
          <p:cNvPicPr preferRelativeResize="0"/>
          <p:nvPr/>
        </p:nvPicPr>
        <p:blipFill rotWithShape="1">
          <a:blip r:embed="rId3">
            <a:alphaModFix/>
          </a:blip>
          <a:srcRect b="12074" l="9199" r="9743" t="13025"/>
          <a:stretch/>
        </p:blipFill>
        <p:spPr>
          <a:xfrm>
            <a:off x="3654525" y="2132175"/>
            <a:ext cx="1162975" cy="107460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p12"/>
          <p:cNvPicPr preferRelativeResize="0"/>
          <p:nvPr/>
        </p:nvPicPr>
        <p:blipFill rotWithShape="1">
          <a:blip r:embed="rId3">
            <a:alphaModFix/>
          </a:blip>
          <a:srcRect b="12075" l="9199" r="9743" t="15355"/>
          <a:stretch/>
        </p:blipFill>
        <p:spPr>
          <a:xfrm>
            <a:off x="3654525" y="3146176"/>
            <a:ext cx="1162975" cy="104114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p12"/>
          <p:cNvPicPr preferRelativeResize="0"/>
          <p:nvPr/>
        </p:nvPicPr>
        <p:blipFill rotWithShape="1">
          <a:blip r:embed="rId4">
            <a:alphaModFix amt="26000"/>
          </a:blip>
          <a:srcRect b="41598" l="68310" r="22745" t="42407"/>
          <a:stretch/>
        </p:blipFill>
        <p:spPr>
          <a:xfrm>
            <a:off x="2638825" y="686875"/>
            <a:ext cx="4294298" cy="40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2"/>
          <p:cNvSpPr/>
          <p:nvPr/>
        </p:nvSpPr>
        <p:spPr>
          <a:xfrm>
            <a:off x="1145650" y="16718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12"/>
          <p:cNvSpPr/>
          <p:nvPr/>
        </p:nvSpPr>
        <p:spPr>
          <a:xfrm>
            <a:off x="1145650" y="3442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" name="Google Shape;134;p12"/>
          <p:cNvSpPr/>
          <p:nvPr/>
        </p:nvSpPr>
        <p:spPr>
          <a:xfrm>
            <a:off x="7021975" y="34559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12"/>
          <p:cNvSpPr/>
          <p:nvPr/>
        </p:nvSpPr>
        <p:spPr>
          <a:xfrm>
            <a:off x="1145650" y="19575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12"/>
          <p:cNvSpPr/>
          <p:nvPr/>
        </p:nvSpPr>
        <p:spPr>
          <a:xfrm>
            <a:off x="1145650" y="22433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7" name="Google Shape;137;p12"/>
          <p:cNvSpPr/>
          <p:nvPr/>
        </p:nvSpPr>
        <p:spPr>
          <a:xfrm>
            <a:off x="1145650" y="25290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8" name="Google Shape;138;p12"/>
          <p:cNvSpPr/>
          <p:nvPr/>
        </p:nvSpPr>
        <p:spPr>
          <a:xfrm>
            <a:off x="1145650" y="28227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12"/>
          <p:cNvSpPr/>
          <p:nvPr/>
        </p:nvSpPr>
        <p:spPr>
          <a:xfrm>
            <a:off x="7021975" y="19712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0" name="Google Shape;140;p12"/>
          <p:cNvSpPr/>
          <p:nvPr/>
        </p:nvSpPr>
        <p:spPr>
          <a:xfrm>
            <a:off x="7021975" y="22569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12"/>
          <p:cNvSpPr/>
          <p:nvPr/>
        </p:nvSpPr>
        <p:spPr>
          <a:xfrm>
            <a:off x="7021975" y="25426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12"/>
          <p:cNvSpPr/>
          <p:nvPr/>
        </p:nvSpPr>
        <p:spPr>
          <a:xfrm>
            <a:off x="7021975" y="28364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7021975" y="16855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Hindi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4" name="Google Shape;144;p12"/>
          <p:cNvSpPr/>
          <p:nvPr/>
        </p:nvSpPr>
        <p:spPr>
          <a:xfrm>
            <a:off x="7021975" y="19712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Bengali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5" name="Google Shape;145;p12"/>
          <p:cNvSpPr/>
          <p:nvPr/>
        </p:nvSpPr>
        <p:spPr>
          <a:xfrm>
            <a:off x="7021975" y="22569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Tamil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7021975" y="25426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Marathi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7021975" y="28364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93C47D"/>
          </a:solidFill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Kannada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8" name="Google Shape;148;p12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49" name="Google Shape;149;p12"/>
          <p:cNvCxnSpPr>
            <a:stCxn id="132" idx="3"/>
          </p:cNvCxnSpPr>
          <p:nvPr/>
        </p:nvCxnSpPr>
        <p:spPr>
          <a:xfrm flipH="1" rot="10800000">
            <a:off x="2235850" y="1655800"/>
            <a:ext cx="1596000" cy="130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0" name="Google Shape;150;p12"/>
          <p:cNvCxnSpPr>
            <a:stCxn id="135" idx="3"/>
          </p:cNvCxnSpPr>
          <p:nvPr/>
        </p:nvCxnSpPr>
        <p:spPr>
          <a:xfrm flipH="1" rot="10800000">
            <a:off x="2235850" y="1787925"/>
            <a:ext cx="790200" cy="283800"/>
          </a:xfrm>
          <a:prstGeom prst="bentConnector3">
            <a:avLst>
              <a:gd fmla="val 100924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51" name="Google Shape;151;p12"/>
          <p:cNvCxnSpPr/>
          <p:nvPr/>
        </p:nvCxnSpPr>
        <p:spPr>
          <a:xfrm>
            <a:off x="2235850" y="2355525"/>
            <a:ext cx="1588800" cy="282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2" name="Google Shape;152;p12"/>
          <p:cNvCxnSpPr>
            <a:stCxn id="137" idx="3"/>
          </p:cNvCxnSpPr>
          <p:nvPr/>
        </p:nvCxnSpPr>
        <p:spPr>
          <a:xfrm flipH="1" rot="10800000">
            <a:off x="2235850" y="2637775"/>
            <a:ext cx="804900" cy="54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53" name="Google Shape;153;p12"/>
          <p:cNvCxnSpPr>
            <a:stCxn id="138" idx="3"/>
          </p:cNvCxnSpPr>
          <p:nvPr/>
        </p:nvCxnSpPr>
        <p:spPr>
          <a:xfrm>
            <a:off x="2235850" y="2936900"/>
            <a:ext cx="1596000" cy="741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12"/>
          <p:cNvCxnSpPr>
            <a:endCxn id="147" idx="1"/>
          </p:cNvCxnSpPr>
          <p:nvPr/>
        </p:nvCxnSpPr>
        <p:spPr>
          <a:xfrm flipH="1" rot="10800000">
            <a:off x="4674475" y="2950550"/>
            <a:ext cx="2347500" cy="712800"/>
          </a:xfrm>
          <a:prstGeom prst="bentConnector3">
            <a:avLst>
              <a:gd fmla="val 53064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12"/>
          <p:cNvCxnSpPr>
            <a:stCxn id="126" idx="3"/>
          </p:cNvCxnSpPr>
          <p:nvPr/>
        </p:nvCxnSpPr>
        <p:spPr>
          <a:xfrm>
            <a:off x="2235850" y="3246675"/>
            <a:ext cx="3945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6" name="Google Shape;156;p12"/>
          <p:cNvCxnSpPr/>
          <p:nvPr/>
        </p:nvCxnSpPr>
        <p:spPr>
          <a:xfrm>
            <a:off x="2240088" y="3569800"/>
            <a:ext cx="3945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12"/>
          <p:cNvCxnSpPr/>
          <p:nvPr/>
        </p:nvCxnSpPr>
        <p:spPr>
          <a:xfrm>
            <a:off x="6627475" y="3260025"/>
            <a:ext cx="3945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12"/>
          <p:cNvCxnSpPr/>
          <p:nvPr/>
        </p:nvCxnSpPr>
        <p:spPr>
          <a:xfrm>
            <a:off x="6627463" y="3569800"/>
            <a:ext cx="3945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59" name="Google Shape;159;p12"/>
          <p:cNvCxnSpPr>
            <a:endCxn id="146" idx="1"/>
          </p:cNvCxnSpPr>
          <p:nvPr/>
        </p:nvCxnSpPr>
        <p:spPr>
          <a:xfrm flipH="1" rot="10800000">
            <a:off x="4674475" y="2656825"/>
            <a:ext cx="2347500" cy="10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p12"/>
          <p:cNvCxnSpPr>
            <a:endCxn id="145" idx="1"/>
          </p:cNvCxnSpPr>
          <p:nvPr/>
        </p:nvCxnSpPr>
        <p:spPr>
          <a:xfrm flipH="1" rot="10800000">
            <a:off x="5861575" y="2371100"/>
            <a:ext cx="1160400" cy="281100"/>
          </a:xfrm>
          <a:prstGeom prst="bentConnector3">
            <a:avLst>
              <a:gd fmla="val 126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12"/>
          <p:cNvCxnSpPr>
            <a:endCxn id="143" idx="1"/>
          </p:cNvCxnSpPr>
          <p:nvPr/>
        </p:nvCxnSpPr>
        <p:spPr>
          <a:xfrm>
            <a:off x="4674475" y="1663150"/>
            <a:ext cx="2347500" cy="136500"/>
          </a:xfrm>
          <a:prstGeom prst="bentConnector3">
            <a:avLst>
              <a:gd fmla="val 49942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12"/>
          <p:cNvCxnSpPr>
            <a:endCxn id="144" idx="1"/>
          </p:cNvCxnSpPr>
          <p:nvPr/>
        </p:nvCxnSpPr>
        <p:spPr>
          <a:xfrm>
            <a:off x="6447775" y="1809675"/>
            <a:ext cx="574200" cy="275700"/>
          </a:xfrm>
          <a:prstGeom prst="bentConnector3">
            <a:avLst>
              <a:gd fmla="val 1263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63" name="Google Shape;163;p12"/>
          <p:cNvSpPr txBox="1"/>
          <p:nvPr/>
        </p:nvSpPr>
        <p:spPr>
          <a:xfrm>
            <a:off x="2506825" y="3092900"/>
            <a:ext cx="394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❓</a:t>
            </a:r>
            <a:endParaRPr sz="3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4" name="Google Shape;164;p12"/>
          <p:cNvSpPr txBox="1"/>
          <p:nvPr/>
        </p:nvSpPr>
        <p:spPr>
          <a:xfrm>
            <a:off x="6171250" y="3092900"/>
            <a:ext cx="394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❓</a:t>
            </a:r>
            <a:endParaRPr sz="3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12"/>
          <p:cNvSpPr txBox="1"/>
          <p:nvPr/>
        </p:nvSpPr>
        <p:spPr>
          <a:xfrm>
            <a:off x="777975" y="4452750"/>
            <a:ext cx="228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Logo generated using DALL-E 3</a:t>
            </a:r>
            <a:endParaRPr sz="1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3"/>
          <p:cNvPicPr preferRelativeResize="0"/>
          <p:nvPr/>
        </p:nvPicPr>
        <p:blipFill rotWithShape="1">
          <a:blip r:embed="rId3">
            <a:alphaModFix/>
          </a:blip>
          <a:srcRect b="12075" l="9199" r="9743" t="15355"/>
          <a:stretch/>
        </p:blipFill>
        <p:spPr>
          <a:xfrm>
            <a:off x="4068138" y="887392"/>
            <a:ext cx="749512" cy="67099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13"/>
          <p:cNvSpPr/>
          <p:nvPr/>
        </p:nvSpPr>
        <p:spPr>
          <a:xfrm>
            <a:off x="559800" y="1558400"/>
            <a:ext cx="74769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1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Language Identification (LID)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Commercial language identification systems fail to identify 98% of the world’s languages</a:t>
            </a:r>
            <a:r>
              <a:rPr baseline="30000"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</a:t>
            </a:r>
            <a: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2662500" y="9216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2662500" y="12314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13"/>
          <p:cNvSpPr/>
          <p:nvPr/>
        </p:nvSpPr>
        <p:spPr>
          <a:xfrm>
            <a:off x="5133100" y="9216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" name="Google Shape;175;p13"/>
          <p:cNvSpPr/>
          <p:nvPr/>
        </p:nvSpPr>
        <p:spPr>
          <a:xfrm>
            <a:off x="5133100" y="12712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UNK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6" name="Google Shape;176;p13"/>
          <p:cNvSpPr txBox="1"/>
          <p:nvPr/>
        </p:nvSpPr>
        <p:spPr>
          <a:xfrm>
            <a:off x="8005450" y="1582100"/>
            <a:ext cx="658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❌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13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78" name="Google Shape;178;p13"/>
          <p:cNvCxnSpPr>
            <a:endCxn id="170" idx="1"/>
          </p:cNvCxnSpPr>
          <p:nvPr/>
        </p:nvCxnSpPr>
        <p:spPr>
          <a:xfrm>
            <a:off x="3752838" y="1069590"/>
            <a:ext cx="315300" cy="15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79" name="Google Shape;179;p13"/>
          <p:cNvCxnSpPr>
            <a:stCxn id="173" idx="3"/>
            <a:endCxn id="170" idx="1"/>
          </p:cNvCxnSpPr>
          <p:nvPr/>
        </p:nvCxnSpPr>
        <p:spPr>
          <a:xfrm flipH="1" rot="10800000">
            <a:off x="3752700" y="1222875"/>
            <a:ext cx="315300" cy="122700"/>
          </a:xfrm>
          <a:prstGeom prst="bentConnector3">
            <a:avLst>
              <a:gd fmla="val 50022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80" name="Google Shape;180;p13"/>
          <p:cNvCxnSpPr>
            <a:stCxn id="170" idx="3"/>
            <a:endCxn id="174" idx="1"/>
          </p:cNvCxnSpPr>
          <p:nvPr/>
        </p:nvCxnSpPr>
        <p:spPr>
          <a:xfrm flipH="1" rot="10800000">
            <a:off x="4817649" y="1035690"/>
            <a:ext cx="315600" cy="187200"/>
          </a:xfrm>
          <a:prstGeom prst="bentConnector3">
            <a:avLst>
              <a:gd fmla="val 49976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81" name="Google Shape;181;p13"/>
          <p:cNvCxnSpPr>
            <a:stCxn id="170" idx="3"/>
            <a:endCxn id="175" idx="1"/>
          </p:cNvCxnSpPr>
          <p:nvPr/>
        </p:nvCxnSpPr>
        <p:spPr>
          <a:xfrm>
            <a:off x="4817649" y="1222890"/>
            <a:ext cx="315600" cy="162600"/>
          </a:xfrm>
          <a:prstGeom prst="bentConnector3">
            <a:avLst>
              <a:gd fmla="val 49976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182" name="Google Shape;182;p13"/>
          <p:cNvSpPr txBox="1"/>
          <p:nvPr/>
        </p:nvSpPr>
        <p:spPr>
          <a:xfrm>
            <a:off x="777975" y="4452750"/>
            <a:ext cx="669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-US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was true of Google Cloud's LangID as of December 2023: </a:t>
            </a:r>
            <a:r>
              <a:rPr lang="en-US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https://developers.google.com/ml-kit/language/identification/langid-support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 txBox="1"/>
          <p:nvPr/>
        </p:nvSpPr>
        <p:spPr>
          <a:xfrm>
            <a:off x="8072325" y="1559000"/>
            <a:ext cx="65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14"/>
          <p:cNvSpPr/>
          <p:nvPr/>
        </p:nvSpPr>
        <p:spPr>
          <a:xfrm>
            <a:off x="559800" y="2273875"/>
            <a:ext cx="75126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2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Annotator Availability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Crowdsourcing platforms’ lack of support</a:t>
            </a:r>
            <a:r>
              <a:rPr baseline="30000"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</a:t>
            </a:r>
            <a: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9" name="Google Shape;189;p14"/>
          <p:cNvPicPr preferRelativeResize="0"/>
          <p:nvPr/>
        </p:nvPicPr>
        <p:blipFill rotWithShape="1">
          <a:blip r:embed="rId3">
            <a:alphaModFix/>
          </a:blip>
          <a:srcRect b="18062" l="9199" r="9743" t="15359"/>
          <a:stretch/>
        </p:blipFill>
        <p:spPr>
          <a:xfrm>
            <a:off x="4068150" y="887399"/>
            <a:ext cx="749499" cy="61560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0" name="Google Shape;190;p14"/>
          <p:cNvSpPr/>
          <p:nvPr/>
        </p:nvSpPr>
        <p:spPr>
          <a:xfrm>
            <a:off x="2662500" y="9216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Dzongkha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14"/>
          <p:cNvSpPr/>
          <p:nvPr/>
        </p:nvSpPr>
        <p:spPr>
          <a:xfrm>
            <a:off x="2662500" y="12314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Tharu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2" name="Google Shape;192;p14"/>
          <p:cNvSpPr/>
          <p:nvPr/>
        </p:nvSpPr>
        <p:spPr>
          <a:xfrm>
            <a:off x="5133100" y="9216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Dzongkha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14"/>
          <p:cNvSpPr/>
          <p:nvPr/>
        </p:nvSpPr>
        <p:spPr>
          <a:xfrm>
            <a:off x="5133100" y="12712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Tharu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14"/>
          <p:cNvSpPr txBox="1"/>
          <p:nvPr/>
        </p:nvSpPr>
        <p:spPr>
          <a:xfrm>
            <a:off x="8072325" y="2287050"/>
            <a:ext cx="658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❌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4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96" name="Google Shape;196;p14"/>
          <p:cNvCxnSpPr>
            <a:stCxn id="189" idx="3"/>
          </p:cNvCxnSpPr>
          <p:nvPr/>
        </p:nvCxnSpPr>
        <p:spPr>
          <a:xfrm flipH="1" rot="10800000">
            <a:off x="4817649" y="1035900"/>
            <a:ext cx="315600" cy="15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97" name="Google Shape;197;p14"/>
          <p:cNvCxnSpPr>
            <a:stCxn id="189" idx="3"/>
            <a:endCxn id="193" idx="1"/>
          </p:cNvCxnSpPr>
          <p:nvPr/>
        </p:nvCxnSpPr>
        <p:spPr>
          <a:xfrm>
            <a:off x="4817649" y="1195200"/>
            <a:ext cx="315600" cy="190200"/>
          </a:xfrm>
          <a:prstGeom prst="bentConnector3">
            <a:avLst>
              <a:gd fmla="val 49976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98" name="Google Shape;198;p14"/>
          <p:cNvCxnSpPr/>
          <p:nvPr/>
        </p:nvCxnSpPr>
        <p:spPr>
          <a:xfrm>
            <a:off x="3752838" y="1069590"/>
            <a:ext cx="315300" cy="15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199" name="Google Shape;199;p14"/>
          <p:cNvCxnSpPr/>
          <p:nvPr/>
        </p:nvCxnSpPr>
        <p:spPr>
          <a:xfrm flipH="1" rot="10800000">
            <a:off x="3752700" y="1222875"/>
            <a:ext cx="315300" cy="122700"/>
          </a:xfrm>
          <a:prstGeom prst="bentConnector3">
            <a:avLst>
              <a:gd fmla="val 50022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00" name="Google Shape;200;p14"/>
          <p:cNvSpPr txBox="1"/>
          <p:nvPr/>
        </p:nvSpPr>
        <p:spPr>
          <a:xfrm>
            <a:off x="777975" y="4452750"/>
            <a:ext cx="6691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-US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Here, we use mturk as a proxy to make this claim.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14"/>
          <p:cNvSpPr/>
          <p:nvPr/>
        </p:nvSpPr>
        <p:spPr>
          <a:xfrm>
            <a:off x="559800" y="1558400"/>
            <a:ext cx="74769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1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Language Identification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Human intervention</a:t>
            </a:r>
            <a: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/>
          <p:nvPr/>
        </p:nvSpPr>
        <p:spPr>
          <a:xfrm>
            <a:off x="559800" y="2273875"/>
            <a:ext cx="75126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2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Annotator Availability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Identify languages where annotators are available</a:t>
            </a:r>
            <a: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7" name="Google Shape;207;p15"/>
          <p:cNvPicPr preferRelativeResize="0"/>
          <p:nvPr/>
        </p:nvPicPr>
        <p:blipFill rotWithShape="1">
          <a:blip r:embed="rId3">
            <a:alphaModFix/>
          </a:blip>
          <a:srcRect b="18062" l="9199" r="9743" t="15359"/>
          <a:stretch/>
        </p:blipFill>
        <p:spPr>
          <a:xfrm>
            <a:off x="4068150" y="887399"/>
            <a:ext cx="749499" cy="61560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8" name="Google Shape;208;p15"/>
          <p:cNvSpPr/>
          <p:nvPr/>
        </p:nvSpPr>
        <p:spPr>
          <a:xfrm>
            <a:off x="2662500" y="9216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Dzongkha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9" name="Google Shape;209;p15"/>
          <p:cNvSpPr/>
          <p:nvPr/>
        </p:nvSpPr>
        <p:spPr>
          <a:xfrm>
            <a:off x="2662500" y="123142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Tharu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15"/>
          <p:cNvSpPr/>
          <p:nvPr/>
        </p:nvSpPr>
        <p:spPr>
          <a:xfrm>
            <a:off x="5133100" y="9216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Dzongkha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1" name="Google Shape;211;p15"/>
          <p:cNvSpPr/>
          <p:nvPr/>
        </p:nvSpPr>
        <p:spPr>
          <a:xfrm>
            <a:off x="5133100" y="12712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Tharu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8072325" y="2274475"/>
            <a:ext cx="65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8072325" y="2989950"/>
            <a:ext cx="658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❌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559800" y="2966850"/>
            <a:ext cx="75126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3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Transfer Languages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Missing linguistic feature information/model performance</a:t>
            </a:r>
            <a:r>
              <a:rPr baseline="30000"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1</a:t>
            </a:r>
            <a:endParaRPr b="1" baseline="30000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5" name="Google Shape;215;p15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216" name="Google Shape;216;p15"/>
          <p:cNvCxnSpPr/>
          <p:nvPr/>
        </p:nvCxnSpPr>
        <p:spPr>
          <a:xfrm flipH="1" rot="10800000">
            <a:off x="4817649" y="1035900"/>
            <a:ext cx="315600" cy="15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15"/>
          <p:cNvCxnSpPr/>
          <p:nvPr/>
        </p:nvCxnSpPr>
        <p:spPr>
          <a:xfrm>
            <a:off x="4817649" y="1195200"/>
            <a:ext cx="315600" cy="190200"/>
          </a:xfrm>
          <a:prstGeom prst="bentConnector3">
            <a:avLst>
              <a:gd fmla="val 49976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18" name="Google Shape;218;p15"/>
          <p:cNvCxnSpPr/>
          <p:nvPr/>
        </p:nvCxnSpPr>
        <p:spPr>
          <a:xfrm>
            <a:off x="3752838" y="1069590"/>
            <a:ext cx="315300" cy="15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15"/>
          <p:cNvCxnSpPr/>
          <p:nvPr/>
        </p:nvCxnSpPr>
        <p:spPr>
          <a:xfrm flipH="1" rot="10800000">
            <a:off x="3752700" y="1222875"/>
            <a:ext cx="315300" cy="122700"/>
          </a:xfrm>
          <a:prstGeom prst="bentConnector3">
            <a:avLst>
              <a:gd fmla="val 50022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20" name="Google Shape;220;p15"/>
          <p:cNvSpPr txBox="1"/>
          <p:nvPr/>
        </p:nvSpPr>
        <p:spPr>
          <a:xfrm>
            <a:off x="8072325" y="1559000"/>
            <a:ext cx="65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1" name="Google Shape;221;p15"/>
          <p:cNvSpPr/>
          <p:nvPr/>
        </p:nvSpPr>
        <p:spPr>
          <a:xfrm>
            <a:off x="559800" y="1558400"/>
            <a:ext cx="74769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1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Language Identification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Human intervention</a:t>
            </a:r>
            <a: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2" name="Google Shape;222;p15"/>
          <p:cNvSpPr txBox="1"/>
          <p:nvPr/>
        </p:nvSpPr>
        <p:spPr>
          <a:xfrm>
            <a:off x="777975" y="4452750"/>
            <a:ext cx="6691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-US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-US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e.g. in the WALS database: </a:t>
            </a:r>
            <a:r>
              <a:rPr lang="en-US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https://wals.info/languoid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Problem Statement: </a:t>
            </a:r>
            <a:r>
              <a:rPr lang="en-US" sz="3000">
                <a:solidFill>
                  <a:srgbClr val="99999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 Story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8" name="Google Shape;228;p16"/>
          <p:cNvSpPr txBox="1"/>
          <p:nvPr/>
        </p:nvSpPr>
        <p:spPr>
          <a:xfrm>
            <a:off x="8072325" y="2989950"/>
            <a:ext cx="65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16"/>
          <p:cNvSpPr/>
          <p:nvPr/>
        </p:nvSpPr>
        <p:spPr>
          <a:xfrm>
            <a:off x="559800" y="2966850"/>
            <a:ext cx="75126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3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Transfer Languages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Human Intervention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0" name="Google Shape;230;p16"/>
          <p:cNvPicPr preferRelativeResize="0"/>
          <p:nvPr/>
        </p:nvPicPr>
        <p:blipFill rotWithShape="1">
          <a:blip r:embed="rId3">
            <a:alphaModFix/>
          </a:blip>
          <a:srcRect b="17937" l="9199" r="9743" t="15355"/>
          <a:stretch/>
        </p:blipFill>
        <p:spPr>
          <a:xfrm>
            <a:off x="4082450" y="893025"/>
            <a:ext cx="749499" cy="61680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16"/>
          <p:cNvSpPr/>
          <p:nvPr/>
        </p:nvSpPr>
        <p:spPr>
          <a:xfrm>
            <a:off x="2676800" y="9272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Nepali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2676800" y="123705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Tibetan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5147400" y="927275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Dzongkha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16"/>
          <p:cNvSpPr/>
          <p:nvPr/>
        </p:nvSpPr>
        <p:spPr>
          <a:xfrm>
            <a:off x="5147400" y="1276900"/>
            <a:ext cx="1090200" cy="228300"/>
          </a:xfrm>
          <a:prstGeom prst="roundRect">
            <a:avLst>
              <a:gd fmla="val 16667" name="adj"/>
            </a:avLst>
          </a:prstGeom>
          <a:solidFill>
            <a:srgbClr val="DD7E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Tharu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5" name="Google Shape;235;p16"/>
          <p:cNvSpPr/>
          <p:nvPr/>
        </p:nvSpPr>
        <p:spPr>
          <a:xfrm>
            <a:off x="559800" y="3683525"/>
            <a:ext cx="75126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4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Data Annotation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How do we select in-domain data from multiple sources, under an annotation budget?</a:t>
            </a:r>
            <a:endParaRPr sz="1300">
              <a:solidFill>
                <a:srgbClr val="999999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36" name="Google Shape;236;p16"/>
          <p:cNvSpPr txBox="1"/>
          <p:nvPr/>
        </p:nvSpPr>
        <p:spPr>
          <a:xfrm>
            <a:off x="7153200" y="3683525"/>
            <a:ext cx="608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16"/>
          <p:cNvSpPr txBox="1"/>
          <p:nvPr/>
        </p:nvSpPr>
        <p:spPr>
          <a:xfrm>
            <a:off x="8143875" y="3705425"/>
            <a:ext cx="515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❌</a:t>
            </a:r>
            <a:endParaRPr/>
          </a:p>
        </p:txBody>
      </p:sp>
      <p:cxnSp>
        <p:nvCxnSpPr>
          <p:cNvPr id="238" name="Google Shape;238;p16"/>
          <p:cNvCxnSpPr/>
          <p:nvPr/>
        </p:nvCxnSpPr>
        <p:spPr>
          <a:xfrm flipH="1" rot="10800000">
            <a:off x="4817649" y="1035900"/>
            <a:ext cx="315600" cy="159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39" name="Google Shape;239;p16"/>
          <p:cNvCxnSpPr/>
          <p:nvPr/>
        </p:nvCxnSpPr>
        <p:spPr>
          <a:xfrm>
            <a:off x="4817649" y="1195200"/>
            <a:ext cx="315600" cy="190200"/>
          </a:xfrm>
          <a:prstGeom prst="bentConnector3">
            <a:avLst>
              <a:gd fmla="val 49976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40" name="Google Shape;240;p16"/>
          <p:cNvCxnSpPr/>
          <p:nvPr/>
        </p:nvCxnSpPr>
        <p:spPr>
          <a:xfrm>
            <a:off x="3752838" y="1069590"/>
            <a:ext cx="315300" cy="15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241" name="Google Shape;241;p16"/>
          <p:cNvCxnSpPr/>
          <p:nvPr/>
        </p:nvCxnSpPr>
        <p:spPr>
          <a:xfrm flipH="1" rot="10800000">
            <a:off x="3752700" y="1222875"/>
            <a:ext cx="315300" cy="122700"/>
          </a:xfrm>
          <a:prstGeom prst="bentConnector3">
            <a:avLst>
              <a:gd fmla="val 50022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242" name="Google Shape;242;p16"/>
          <p:cNvSpPr/>
          <p:nvPr/>
        </p:nvSpPr>
        <p:spPr>
          <a:xfrm>
            <a:off x="559800" y="2273875"/>
            <a:ext cx="75126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2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Annotator Availability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Identify languages where annotators are available</a:t>
            </a:r>
            <a: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16"/>
          <p:cNvSpPr txBox="1"/>
          <p:nvPr/>
        </p:nvSpPr>
        <p:spPr>
          <a:xfrm>
            <a:off x="8072325" y="2274475"/>
            <a:ext cx="65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16"/>
          <p:cNvSpPr txBox="1"/>
          <p:nvPr/>
        </p:nvSpPr>
        <p:spPr>
          <a:xfrm>
            <a:off x="8072325" y="1559000"/>
            <a:ext cx="65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✅</a:t>
            </a:r>
            <a:endParaRPr sz="25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559800" y="1558400"/>
            <a:ext cx="7476900" cy="6168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Step 1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</a:t>
            </a:r>
            <a:r>
              <a:rPr i="1" lang="en-US" sz="15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en-US" sz="15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Language Identification</a:t>
            </a:r>
            <a:b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300">
                <a:solidFill>
                  <a:srgbClr val="99999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Human intervention</a:t>
            </a:r>
            <a:r>
              <a:rPr i="1" lang="en-US" sz="130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b="1" i="1">
              <a:solidFill>
                <a:srgbClr val="82828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"/>
          <p:cNvSpPr/>
          <p:nvPr/>
        </p:nvSpPr>
        <p:spPr>
          <a:xfrm>
            <a:off x="311575" y="1359425"/>
            <a:ext cx="8520600" cy="1874400"/>
          </a:xfrm>
          <a:prstGeom prst="roundRect">
            <a:avLst>
              <a:gd fmla="val 4242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42913" rotWithShape="0" algn="bl" dist="381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How do we select the </a:t>
            </a:r>
            <a:r>
              <a:rPr lang="en-US" sz="22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exact data points</a:t>
            </a:r>
            <a:r>
              <a:rPr lang="en-US" sz="22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to give to annotators for best performance in their</a:t>
            </a:r>
            <a:r>
              <a:rPr lang="en-US" sz="22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domain and target languages</a:t>
            </a:r>
            <a:r>
              <a:rPr lang="en-US" sz="22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under a </a:t>
            </a:r>
            <a:r>
              <a:rPr lang="en-US" sz="22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fixed budget, </a:t>
            </a:r>
            <a:r>
              <a:rPr lang="en-US" sz="22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from a </a:t>
            </a:r>
            <a:r>
              <a:rPr lang="en-US" sz="22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multilingual data</a:t>
            </a:r>
            <a:r>
              <a:rPr lang="en-US" sz="22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pool, given a </a:t>
            </a:r>
            <a:r>
              <a:rPr lang="en-US" sz="22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pre-trained</a:t>
            </a:r>
            <a:r>
              <a:rPr lang="en-US" sz="22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lang="en-US" sz="2263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multilingual model</a:t>
            </a:r>
            <a:r>
              <a:rPr lang="en-US" sz="2263">
                <a:solidFill>
                  <a:srgbClr val="434343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?</a:t>
            </a:r>
            <a:endParaRPr sz="1500" u="sng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51" name="Google Shape;251;p17"/>
          <p:cNvSpPr txBox="1"/>
          <p:nvPr/>
        </p:nvSpPr>
        <p:spPr>
          <a:xfrm>
            <a:off x="311700" y="1940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434343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Main Research Question</a:t>
            </a:r>
            <a:endParaRPr sz="3000">
              <a:solidFill>
                <a:srgbClr val="999999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MU PPT Theme">
  <a:themeElements>
    <a:clrScheme name="Custom 1">
      <a:dk1>
        <a:srgbClr val="000000"/>
      </a:dk1>
      <a:lt1>
        <a:srgbClr val="FFFFFF"/>
      </a:lt1>
      <a:dk2>
        <a:srgbClr val="75787B"/>
      </a:dk2>
      <a:lt2>
        <a:srgbClr val="C8C9C7"/>
      </a:lt2>
      <a:accent1>
        <a:srgbClr val="BB0000"/>
      </a:accent1>
      <a:accent2>
        <a:srgbClr val="75787B"/>
      </a:accent2>
      <a:accent3>
        <a:srgbClr val="00833C"/>
      </a:accent3>
      <a:accent4>
        <a:srgbClr val="F2A900"/>
      </a:accent4>
      <a:accent5>
        <a:srgbClr val="002C71"/>
      </a:accent5>
      <a:accent6>
        <a:srgbClr val="C8C9C7"/>
      </a:accent6>
      <a:hlink>
        <a:srgbClr val="BB0000"/>
      </a:hlink>
      <a:folHlink>
        <a:srgbClr val="82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